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notesMasterIdLst>
    <p:notesMasterId r:id="rId14"/>
  </p:notesMasterIdLst>
  <p:sldIdLst>
    <p:sldId id="256" r:id="rId2"/>
    <p:sldId id="2147483616" r:id="rId3"/>
    <p:sldId id="814" r:id="rId4"/>
    <p:sldId id="2147483637" r:id="rId5"/>
    <p:sldId id="2147483638" r:id="rId6"/>
    <p:sldId id="2147483639" r:id="rId7"/>
    <p:sldId id="2147483618" r:id="rId8"/>
    <p:sldId id="1217" r:id="rId9"/>
    <p:sldId id="2147483641" r:id="rId10"/>
    <p:sldId id="2147483640" r:id="rId11"/>
    <p:sldId id="2147483635" r:id="rId12"/>
    <p:sldId id="2147483628" r:id="rId13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DEEF"/>
    <a:srgbClr val="EAEF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13" autoAdjust="0"/>
    <p:restoredTop sz="94660"/>
  </p:normalViewPr>
  <p:slideViewPr>
    <p:cSldViewPr snapToGrid="0">
      <p:cViewPr varScale="1">
        <p:scale>
          <a:sx n="65" d="100"/>
          <a:sy n="65" d="100"/>
        </p:scale>
        <p:origin x="88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DE059F-7D0C-4454-8AC6-0F5336993F31}" type="datetimeFigureOut">
              <a:rPr lang="it-IT" smtClean="0"/>
              <a:t>26/10/2025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2C8140-D52D-4A9F-9AAF-DD947B93341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941398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2C8140-D52D-4A9F-9AAF-DD947B933417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697099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9" name="Shape 15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198846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F9FF85-9A9E-4303-9205-B16F29C4AC03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85185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1F3D7-7EA0-4A22-BC7E-FF36FA59E2D8}" type="datetimeFigureOut">
              <a:rPr lang="it-IT" smtClean="0"/>
              <a:t>26/10/2025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26755-1DB7-4F38-859C-D4B9ADE01A3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589309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1F3D7-7EA0-4A22-BC7E-FF36FA59E2D8}" type="datetimeFigureOut">
              <a:rPr lang="it-IT" smtClean="0"/>
              <a:t>26/10/2025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26755-1DB7-4F38-859C-D4B9ADE01A3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772074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1F3D7-7EA0-4A22-BC7E-FF36FA59E2D8}" type="datetimeFigureOut">
              <a:rPr lang="it-IT" smtClean="0"/>
              <a:t>26/10/2025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26755-1DB7-4F38-859C-D4B9ADE01A3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432550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11133484" y="6460427"/>
            <a:ext cx="220316" cy="156970"/>
          </a:xfrm>
          <a:prstGeom prst="rect">
            <a:avLst/>
          </a:prstGeom>
        </p:spPr>
        <p:txBody>
          <a:bodyPr lIns="0" tIns="0" rIns="0" bIns="0"/>
          <a:lstStyle>
            <a:lvl1pPr indent="38100">
              <a:lnSpc>
                <a:spcPts val="1200"/>
              </a:lnSpc>
              <a:defRPr>
                <a:latin typeface="Carlito"/>
                <a:ea typeface="Carlito"/>
                <a:cs typeface="Carlito"/>
                <a:sym typeface="Carlito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0999212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87654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1F3D7-7EA0-4A22-BC7E-FF36FA59E2D8}" type="datetimeFigureOut">
              <a:rPr lang="it-IT" smtClean="0"/>
              <a:t>26/10/2025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26755-1DB7-4F38-859C-D4B9ADE01A3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41083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1F3D7-7EA0-4A22-BC7E-FF36FA59E2D8}" type="datetimeFigureOut">
              <a:rPr lang="it-IT" smtClean="0"/>
              <a:t>26/10/2025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26755-1DB7-4F38-859C-D4B9ADE01A3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436268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1F3D7-7EA0-4A22-BC7E-FF36FA59E2D8}" type="datetimeFigureOut">
              <a:rPr lang="it-IT" smtClean="0"/>
              <a:t>26/10/2025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26755-1DB7-4F38-859C-D4B9ADE01A3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51214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1F3D7-7EA0-4A22-BC7E-FF36FA59E2D8}" type="datetimeFigureOut">
              <a:rPr lang="it-IT" smtClean="0"/>
              <a:t>26/10/2025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26755-1DB7-4F38-859C-D4B9ADE01A3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752793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1F3D7-7EA0-4A22-BC7E-FF36FA59E2D8}" type="datetimeFigureOut">
              <a:rPr lang="it-IT" smtClean="0"/>
              <a:t>26/10/2025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26755-1DB7-4F38-859C-D4B9ADE01A3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17162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1F3D7-7EA0-4A22-BC7E-FF36FA59E2D8}" type="datetimeFigureOut">
              <a:rPr lang="it-IT" smtClean="0"/>
              <a:t>26/10/2025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26755-1DB7-4F38-859C-D4B9ADE01A3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510832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1F3D7-7EA0-4A22-BC7E-FF36FA59E2D8}" type="datetimeFigureOut">
              <a:rPr lang="it-IT" smtClean="0"/>
              <a:t>26/10/2025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26755-1DB7-4F38-859C-D4B9ADE01A3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424992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1F3D7-7EA0-4A22-BC7E-FF36FA59E2D8}" type="datetimeFigureOut">
              <a:rPr lang="it-IT" smtClean="0"/>
              <a:t>26/10/2025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26755-1DB7-4F38-859C-D4B9ADE01A3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28967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B1F3D7-7EA0-4A22-BC7E-FF36FA59E2D8}" type="datetimeFigureOut">
              <a:rPr lang="it-IT" smtClean="0"/>
              <a:t>26/10/2025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326755-1DB7-4F38-859C-D4B9ADE01A3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6587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9" r:id="rId12"/>
    <p:sldLayoutId id="2147483740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>
            <a:extLst>
              <a:ext uri="{FF2B5EF4-FFF2-40B4-BE49-F238E27FC236}">
                <a16:creationId xmlns:a16="http://schemas.microsoft.com/office/drawing/2014/main" id="{2899DC08-FD41-67CE-124B-D044680A3A1D}"/>
              </a:ext>
            </a:extLst>
          </p:cNvPr>
          <p:cNvSpPr txBox="1"/>
          <p:nvPr/>
        </p:nvSpPr>
        <p:spPr>
          <a:xfrm>
            <a:off x="1857170" y="3697598"/>
            <a:ext cx="847729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400" b="1" cap="small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IL CASO CLINICO:</a:t>
            </a:r>
          </a:p>
          <a:p>
            <a:pPr algn="ctr"/>
            <a:r>
              <a:rPr lang="it-IT" sz="2400" b="1" cap="small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RUOLO DEL BIOLOGO NUTRIZIONISTA </a:t>
            </a:r>
            <a:r>
              <a:rPr lang="it-IT" sz="2400" b="1" cap="small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NELLA GESTIONE </a:t>
            </a:r>
          </a:p>
          <a:p>
            <a:pPr algn="ctr"/>
            <a:r>
              <a:rPr lang="it-IT" sz="2400" b="1" cap="small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PRE-OPERATORIA DEL PAZIENTE </a:t>
            </a:r>
            <a:r>
              <a:rPr lang="it-IT" sz="2400" b="1" cap="small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CANDIDATO A </a:t>
            </a:r>
            <a:r>
              <a:rPr lang="it-IT" sz="2400" b="1" cap="small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CHIRURGIA </a:t>
            </a:r>
            <a:r>
              <a:rPr lang="it-IT" sz="2400" b="1" cap="small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BARIATRICA</a:t>
            </a:r>
          </a:p>
        </p:txBody>
      </p:sp>
      <p:grpSp>
        <p:nvGrpSpPr>
          <p:cNvPr id="8" name="Gruppo 7">
            <a:extLst>
              <a:ext uri="{FF2B5EF4-FFF2-40B4-BE49-F238E27FC236}">
                <a16:creationId xmlns:a16="http://schemas.microsoft.com/office/drawing/2014/main" id="{ACFCCF6A-BC43-C04F-A8CF-B3619C360A73}"/>
              </a:ext>
            </a:extLst>
          </p:cNvPr>
          <p:cNvGrpSpPr/>
          <p:nvPr/>
        </p:nvGrpSpPr>
        <p:grpSpPr>
          <a:xfrm>
            <a:off x="-184" y="0"/>
            <a:ext cx="12192184" cy="1030393"/>
            <a:chOff x="1" y="1"/>
            <a:chExt cx="12192184" cy="1030393"/>
          </a:xfrm>
        </p:grpSpPr>
        <p:sp>
          <p:nvSpPr>
            <p:cNvPr id="9" name="object 2">
              <a:extLst>
                <a:ext uri="{FF2B5EF4-FFF2-40B4-BE49-F238E27FC236}">
                  <a16:creationId xmlns:a16="http://schemas.microsoft.com/office/drawing/2014/main" id="{0784AE4E-0719-6E91-03E2-5FE1B429536E}"/>
                </a:ext>
              </a:extLst>
            </p:cNvPr>
            <p:cNvSpPr/>
            <p:nvPr/>
          </p:nvSpPr>
          <p:spPr>
            <a:xfrm>
              <a:off x="431985" y="251188"/>
              <a:ext cx="11760200" cy="489373"/>
            </a:xfrm>
            <a:custGeom>
              <a:avLst/>
              <a:gdLst/>
              <a:ahLst/>
              <a:cxnLst/>
              <a:rect l="l" t="t" r="r" b="b"/>
              <a:pathLst>
                <a:path w="8820150" h="367030">
                  <a:moveTo>
                    <a:pt x="8820010" y="0"/>
                  </a:moveTo>
                  <a:lnTo>
                    <a:pt x="0" y="0"/>
                  </a:lnTo>
                  <a:lnTo>
                    <a:pt x="0" y="366420"/>
                  </a:lnTo>
                  <a:lnTo>
                    <a:pt x="8820010" y="366420"/>
                  </a:lnTo>
                  <a:lnTo>
                    <a:pt x="8820010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</p:spPr>
          <p:txBody>
            <a:bodyPr wrap="square" lIns="0" tIns="0" rIns="0" bIns="0" rtlCol="0"/>
            <a:lstStyle/>
            <a:p>
              <a:endParaRPr sz="2400" dirty="0"/>
            </a:p>
          </p:txBody>
        </p:sp>
        <p:sp>
          <p:nvSpPr>
            <p:cNvPr id="10" name="object 5">
              <a:extLst>
                <a:ext uri="{FF2B5EF4-FFF2-40B4-BE49-F238E27FC236}">
                  <a16:creationId xmlns:a16="http://schemas.microsoft.com/office/drawing/2014/main" id="{91EF2EEC-55FB-B086-6ACB-C1BC3084DF7D}"/>
                </a:ext>
              </a:extLst>
            </p:cNvPr>
            <p:cNvSpPr/>
            <p:nvPr/>
          </p:nvSpPr>
          <p:spPr>
            <a:xfrm>
              <a:off x="1" y="1"/>
              <a:ext cx="607060" cy="1030393"/>
            </a:xfrm>
            <a:custGeom>
              <a:avLst/>
              <a:gdLst/>
              <a:ahLst/>
              <a:cxnLst/>
              <a:rect l="l" t="t" r="r" b="b"/>
              <a:pathLst>
                <a:path w="455295" h="772795">
                  <a:moveTo>
                    <a:pt x="202934" y="0"/>
                  </a:moveTo>
                  <a:lnTo>
                    <a:pt x="0" y="0"/>
                  </a:lnTo>
                  <a:lnTo>
                    <a:pt x="0" y="768186"/>
                  </a:lnTo>
                  <a:lnTo>
                    <a:pt x="7449" y="769487"/>
                  </a:lnTo>
                  <a:lnTo>
                    <a:pt x="54173" y="772182"/>
                  </a:lnTo>
                  <a:lnTo>
                    <a:pt x="100897" y="769487"/>
                  </a:lnTo>
                  <a:lnTo>
                    <a:pt x="146038" y="761601"/>
                  </a:lnTo>
                  <a:lnTo>
                    <a:pt x="189295" y="748825"/>
                  </a:lnTo>
                  <a:lnTo>
                    <a:pt x="230367" y="731460"/>
                  </a:lnTo>
                  <a:lnTo>
                    <a:pt x="268955" y="709807"/>
                  </a:lnTo>
                  <a:lnTo>
                    <a:pt x="304757" y="684165"/>
                  </a:lnTo>
                  <a:lnTo>
                    <a:pt x="337473" y="654836"/>
                  </a:lnTo>
                  <a:lnTo>
                    <a:pt x="366802" y="622120"/>
                  </a:lnTo>
                  <a:lnTo>
                    <a:pt x="392444" y="586318"/>
                  </a:lnTo>
                  <a:lnTo>
                    <a:pt x="414097" y="547730"/>
                  </a:lnTo>
                  <a:lnTo>
                    <a:pt x="431462" y="506657"/>
                  </a:lnTo>
                  <a:lnTo>
                    <a:pt x="444238" y="463400"/>
                  </a:lnTo>
                  <a:lnTo>
                    <a:pt x="452124" y="418259"/>
                  </a:lnTo>
                  <a:lnTo>
                    <a:pt x="454820" y="371535"/>
                  </a:lnTo>
                  <a:lnTo>
                    <a:pt x="452124" y="324809"/>
                  </a:lnTo>
                  <a:lnTo>
                    <a:pt x="444238" y="279666"/>
                  </a:lnTo>
                  <a:lnTo>
                    <a:pt x="431462" y="236407"/>
                  </a:lnTo>
                  <a:lnTo>
                    <a:pt x="414097" y="195333"/>
                  </a:lnTo>
                  <a:lnTo>
                    <a:pt x="392444" y="156744"/>
                  </a:lnTo>
                  <a:lnTo>
                    <a:pt x="366802" y="120940"/>
                  </a:lnTo>
                  <a:lnTo>
                    <a:pt x="337473" y="88224"/>
                  </a:lnTo>
                  <a:lnTo>
                    <a:pt x="304757" y="58894"/>
                  </a:lnTo>
                  <a:lnTo>
                    <a:pt x="268955" y="33252"/>
                  </a:lnTo>
                  <a:lnTo>
                    <a:pt x="230367" y="11598"/>
                  </a:lnTo>
                  <a:lnTo>
                    <a:pt x="202934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sp>
        <p:nvSpPr>
          <p:cNvPr id="6" name="Rettangolo 5"/>
          <p:cNvSpPr/>
          <p:nvPr/>
        </p:nvSpPr>
        <p:spPr>
          <a:xfrm>
            <a:off x="8714233" y="5329095"/>
            <a:ext cx="2792458" cy="8735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7160">
              <a:lnSpc>
                <a:spcPct val="150000"/>
              </a:lnSpc>
              <a:spcBef>
                <a:spcPts val="1040"/>
              </a:spcBef>
              <a:spcAft>
                <a:spcPts val="0"/>
              </a:spcAft>
              <a:tabLst>
                <a:tab pos="4644390" algn="l"/>
              </a:tabLst>
            </a:pPr>
            <a:r>
              <a:rPr lang="it-IT" b="1" dirty="0">
                <a:solidFill>
                  <a:srgbClr val="00206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/>
                <a:cs typeface="Arial Unicode MS"/>
              </a:rPr>
              <a:t>                                                                                                                                                  Dott.ssa Martina Perna</a:t>
            </a:r>
            <a:endParaRPr lang="it-IT" sz="1400" b="1" dirty="0">
              <a:solidFill>
                <a:srgbClr val="002060"/>
              </a:solidFill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Arial Unicode MS"/>
              <a:cs typeface="Arial Unicode MS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628" y="1281580"/>
            <a:ext cx="2323753" cy="2323753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A978E893-BC6E-3D72-8723-0AD89B024C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969"/>
            <a:ext cx="12191816" cy="3156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722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8338A200-FE62-C663-9C18-67AFB5EDD5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6131" y="1047965"/>
            <a:ext cx="7678007" cy="4487719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533FCB9A-D6DC-01F7-1787-1421467479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038" y="816706"/>
            <a:ext cx="5755367" cy="2536094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09ED05DC-E134-6AB0-A3C4-7F125151F5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365" y="3542982"/>
            <a:ext cx="4579312" cy="2717058"/>
          </a:xfrm>
          <a:prstGeom prst="rect">
            <a:avLst/>
          </a:prstGeom>
        </p:spPr>
      </p:pic>
      <p:sp>
        <p:nvSpPr>
          <p:cNvPr id="7" name="Titolo 2">
            <a:extLst>
              <a:ext uri="{FF2B5EF4-FFF2-40B4-BE49-F238E27FC236}">
                <a16:creationId xmlns:a16="http://schemas.microsoft.com/office/drawing/2014/main" id="{024C49F5-7CE4-B236-6773-999719D8EBD0}"/>
              </a:ext>
            </a:extLst>
          </p:cNvPr>
          <p:cNvSpPr txBox="1">
            <a:spLocks/>
          </p:cNvSpPr>
          <p:nvPr/>
        </p:nvSpPr>
        <p:spPr>
          <a:xfrm>
            <a:off x="-110620" y="5630775"/>
            <a:ext cx="5272258" cy="102160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endParaRPr lang="it-IT" sz="2400" dirty="0">
              <a:solidFill>
                <a:srgbClr val="C00000"/>
              </a:solidFill>
            </a:endParaRPr>
          </a:p>
        </p:txBody>
      </p:sp>
      <p:grpSp>
        <p:nvGrpSpPr>
          <p:cNvPr id="8" name="Gruppo 7">
            <a:extLst>
              <a:ext uri="{FF2B5EF4-FFF2-40B4-BE49-F238E27FC236}">
                <a16:creationId xmlns:a16="http://schemas.microsoft.com/office/drawing/2014/main" id="{9B8C92FF-1459-5953-1836-A6111B851312}"/>
              </a:ext>
            </a:extLst>
          </p:cNvPr>
          <p:cNvGrpSpPr/>
          <p:nvPr/>
        </p:nvGrpSpPr>
        <p:grpSpPr>
          <a:xfrm>
            <a:off x="0" y="0"/>
            <a:ext cx="12192184" cy="1030393"/>
            <a:chOff x="1" y="1"/>
            <a:chExt cx="12192184" cy="1030393"/>
          </a:xfrm>
        </p:grpSpPr>
        <p:sp>
          <p:nvSpPr>
            <p:cNvPr id="9" name="object 2">
              <a:extLst>
                <a:ext uri="{FF2B5EF4-FFF2-40B4-BE49-F238E27FC236}">
                  <a16:creationId xmlns:a16="http://schemas.microsoft.com/office/drawing/2014/main" id="{789B3398-306E-2E62-0B28-B0554AE50F6F}"/>
                </a:ext>
              </a:extLst>
            </p:cNvPr>
            <p:cNvSpPr/>
            <p:nvPr/>
          </p:nvSpPr>
          <p:spPr>
            <a:xfrm>
              <a:off x="431985" y="251188"/>
              <a:ext cx="11760200" cy="489373"/>
            </a:xfrm>
            <a:custGeom>
              <a:avLst/>
              <a:gdLst/>
              <a:ahLst/>
              <a:cxnLst/>
              <a:rect l="l" t="t" r="r" b="b"/>
              <a:pathLst>
                <a:path w="8820150" h="367030">
                  <a:moveTo>
                    <a:pt x="8820010" y="0"/>
                  </a:moveTo>
                  <a:lnTo>
                    <a:pt x="0" y="0"/>
                  </a:lnTo>
                  <a:lnTo>
                    <a:pt x="0" y="366420"/>
                  </a:lnTo>
                  <a:lnTo>
                    <a:pt x="8820010" y="366420"/>
                  </a:lnTo>
                  <a:lnTo>
                    <a:pt x="8820010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</p:spPr>
          <p:txBody>
            <a:bodyPr wrap="square" lIns="0" tIns="0" rIns="0" bIns="0" rtlCol="0"/>
            <a:lstStyle/>
            <a:p>
              <a:endParaRPr sz="2400" dirty="0"/>
            </a:p>
          </p:txBody>
        </p:sp>
        <p:sp>
          <p:nvSpPr>
            <p:cNvPr id="10" name="object 5">
              <a:extLst>
                <a:ext uri="{FF2B5EF4-FFF2-40B4-BE49-F238E27FC236}">
                  <a16:creationId xmlns:a16="http://schemas.microsoft.com/office/drawing/2014/main" id="{DBDFA0D7-4D08-A7FB-835F-0E3ECF0ABDED}"/>
                </a:ext>
              </a:extLst>
            </p:cNvPr>
            <p:cNvSpPr/>
            <p:nvPr/>
          </p:nvSpPr>
          <p:spPr>
            <a:xfrm>
              <a:off x="1" y="1"/>
              <a:ext cx="607060" cy="1030393"/>
            </a:xfrm>
            <a:custGeom>
              <a:avLst/>
              <a:gdLst/>
              <a:ahLst/>
              <a:cxnLst/>
              <a:rect l="l" t="t" r="r" b="b"/>
              <a:pathLst>
                <a:path w="455295" h="772795">
                  <a:moveTo>
                    <a:pt x="202934" y="0"/>
                  </a:moveTo>
                  <a:lnTo>
                    <a:pt x="0" y="0"/>
                  </a:lnTo>
                  <a:lnTo>
                    <a:pt x="0" y="768186"/>
                  </a:lnTo>
                  <a:lnTo>
                    <a:pt x="7449" y="769487"/>
                  </a:lnTo>
                  <a:lnTo>
                    <a:pt x="54173" y="772182"/>
                  </a:lnTo>
                  <a:lnTo>
                    <a:pt x="100897" y="769487"/>
                  </a:lnTo>
                  <a:lnTo>
                    <a:pt x="146038" y="761601"/>
                  </a:lnTo>
                  <a:lnTo>
                    <a:pt x="189295" y="748825"/>
                  </a:lnTo>
                  <a:lnTo>
                    <a:pt x="230367" y="731460"/>
                  </a:lnTo>
                  <a:lnTo>
                    <a:pt x="268955" y="709807"/>
                  </a:lnTo>
                  <a:lnTo>
                    <a:pt x="304757" y="684165"/>
                  </a:lnTo>
                  <a:lnTo>
                    <a:pt x="337473" y="654836"/>
                  </a:lnTo>
                  <a:lnTo>
                    <a:pt x="366802" y="622120"/>
                  </a:lnTo>
                  <a:lnTo>
                    <a:pt x="392444" y="586318"/>
                  </a:lnTo>
                  <a:lnTo>
                    <a:pt x="414097" y="547730"/>
                  </a:lnTo>
                  <a:lnTo>
                    <a:pt x="431462" y="506657"/>
                  </a:lnTo>
                  <a:lnTo>
                    <a:pt x="444238" y="463400"/>
                  </a:lnTo>
                  <a:lnTo>
                    <a:pt x="452124" y="418259"/>
                  </a:lnTo>
                  <a:lnTo>
                    <a:pt x="454820" y="371535"/>
                  </a:lnTo>
                  <a:lnTo>
                    <a:pt x="452124" y="324809"/>
                  </a:lnTo>
                  <a:lnTo>
                    <a:pt x="444238" y="279666"/>
                  </a:lnTo>
                  <a:lnTo>
                    <a:pt x="431462" y="236407"/>
                  </a:lnTo>
                  <a:lnTo>
                    <a:pt x="414097" y="195333"/>
                  </a:lnTo>
                  <a:lnTo>
                    <a:pt x="392444" y="156744"/>
                  </a:lnTo>
                  <a:lnTo>
                    <a:pt x="366802" y="120940"/>
                  </a:lnTo>
                  <a:lnTo>
                    <a:pt x="337473" y="88224"/>
                  </a:lnTo>
                  <a:lnTo>
                    <a:pt x="304757" y="58894"/>
                  </a:lnTo>
                  <a:lnTo>
                    <a:pt x="268955" y="33252"/>
                  </a:lnTo>
                  <a:lnTo>
                    <a:pt x="230367" y="11598"/>
                  </a:lnTo>
                  <a:lnTo>
                    <a:pt x="202934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sp>
        <p:nvSpPr>
          <p:cNvPr id="2" name="Rettangolo 1"/>
          <p:cNvSpPr/>
          <p:nvPr/>
        </p:nvSpPr>
        <p:spPr>
          <a:xfrm>
            <a:off x="2534923" y="311207"/>
            <a:ext cx="755432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000" b="1" dirty="0">
                <a:solidFill>
                  <a:schemeClr val="bg1"/>
                </a:solidFill>
                <a:latin typeface="Montserrat"/>
              </a:rPr>
              <a:t>MULTIDISCIPLINARY APPROACH  IS CRUCIAL</a:t>
            </a:r>
          </a:p>
        </p:txBody>
      </p:sp>
      <p:sp>
        <p:nvSpPr>
          <p:cNvPr id="4" name="Ovale 3"/>
          <p:cNvSpPr/>
          <p:nvPr/>
        </p:nvSpPr>
        <p:spPr>
          <a:xfrm>
            <a:off x="6066503" y="1789471"/>
            <a:ext cx="1651820" cy="1828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81084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o 3">
            <a:extLst>
              <a:ext uri="{FF2B5EF4-FFF2-40B4-BE49-F238E27FC236}">
                <a16:creationId xmlns:a16="http://schemas.microsoft.com/office/drawing/2014/main" id="{9B8C92FF-1459-5953-1836-A6111B851312}"/>
              </a:ext>
            </a:extLst>
          </p:cNvPr>
          <p:cNvGrpSpPr/>
          <p:nvPr/>
        </p:nvGrpSpPr>
        <p:grpSpPr>
          <a:xfrm>
            <a:off x="0" y="0"/>
            <a:ext cx="12192184" cy="1030393"/>
            <a:chOff x="1" y="1"/>
            <a:chExt cx="12192184" cy="1030393"/>
          </a:xfrm>
        </p:grpSpPr>
        <p:sp>
          <p:nvSpPr>
            <p:cNvPr id="5" name="object 2">
              <a:extLst>
                <a:ext uri="{FF2B5EF4-FFF2-40B4-BE49-F238E27FC236}">
                  <a16:creationId xmlns:a16="http://schemas.microsoft.com/office/drawing/2014/main" id="{789B3398-306E-2E62-0B28-B0554AE50F6F}"/>
                </a:ext>
              </a:extLst>
            </p:cNvPr>
            <p:cNvSpPr/>
            <p:nvPr/>
          </p:nvSpPr>
          <p:spPr>
            <a:xfrm>
              <a:off x="431985" y="251188"/>
              <a:ext cx="11760200" cy="489373"/>
            </a:xfrm>
            <a:custGeom>
              <a:avLst/>
              <a:gdLst/>
              <a:ahLst/>
              <a:cxnLst/>
              <a:rect l="l" t="t" r="r" b="b"/>
              <a:pathLst>
                <a:path w="8820150" h="367030">
                  <a:moveTo>
                    <a:pt x="8820010" y="0"/>
                  </a:moveTo>
                  <a:lnTo>
                    <a:pt x="0" y="0"/>
                  </a:lnTo>
                  <a:lnTo>
                    <a:pt x="0" y="366420"/>
                  </a:lnTo>
                  <a:lnTo>
                    <a:pt x="8820010" y="366420"/>
                  </a:lnTo>
                  <a:lnTo>
                    <a:pt x="8820010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</p:spPr>
          <p:txBody>
            <a:bodyPr wrap="square" lIns="0" tIns="0" rIns="0" bIns="0" rtlCol="0"/>
            <a:lstStyle/>
            <a:p>
              <a:pPr algn="ctr"/>
              <a:r>
                <a:rPr lang="it-IT" sz="3200" b="1" dirty="0">
                  <a:solidFill>
                    <a:schemeClr val="bg1"/>
                  </a:solidFill>
                  <a:latin typeface="Montserrat"/>
                </a:rPr>
                <a:t>CONCLUSIONI</a:t>
              </a:r>
            </a:p>
          </p:txBody>
        </p:sp>
        <p:sp>
          <p:nvSpPr>
            <p:cNvPr id="6" name="object 5">
              <a:extLst>
                <a:ext uri="{FF2B5EF4-FFF2-40B4-BE49-F238E27FC236}">
                  <a16:creationId xmlns:a16="http://schemas.microsoft.com/office/drawing/2014/main" id="{DBDFA0D7-4D08-A7FB-835F-0E3ECF0ABDED}"/>
                </a:ext>
              </a:extLst>
            </p:cNvPr>
            <p:cNvSpPr/>
            <p:nvPr/>
          </p:nvSpPr>
          <p:spPr>
            <a:xfrm>
              <a:off x="1" y="1"/>
              <a:ext cx="607060" cy="1030393"/>
            </a:xfrm>
            <a:custGeom>
              <a:avLst/>
              <a:gdLst/>
              <a:ahLst/>
              <a:cxnLst/>
              <a:rect l="l" t="t" r="r" b="b"/>
              <a:pathLst>
                <a:path w="455295" h="772795">
                  <a:moveTo>
                    <a:pt x="202934" y="0"/>
                  </a:moveTo>
                  <a:lnTo>
                    <a:pt x="0" y="0"/>
                  </a:lnTo>
                  <a:lnTo>
                    <a:pt x="0" y="768186"/>
                  </a:lnTo>
                  <a:lnTo>
                    <a:pt x="7449" y="769487"/>
                  </a:lnTo>
                  <a:lnTo>
                    <a:pt x="54173" y="772182"/>
                  </a:lnTo>
                  <a:lnTo>
                    <a:pt x="100897" y="769487"/>
                  </a:lnTo>
                  <a:lnTo>
                    <a:pt x="146038" y="761601"/>
                  </a:lnTo>
                  <a:lnTo>
                    <a:pt x="189295" y="748825"/>
                  </a:lnTo>
                  <a:lnTo>
                    <a:pt x="230367" y="731460"/>
                  </a:lnTo>
                  <a:lnTo>
                    <a:pt x="268955" y="709807"/>
                  </a:lnTo>
                  <a:lnTo>
                    <a:pt x="304757" y="684165"/>
                  </a:lnTo>
                  <a:lnTo>
                    <a:pt x="337473" y="654836"/>
                  </a:lnTo>
                  <a:lnTo>
                    <a:pt x="366802" y="622120"/>
                  </a:lnTo>
                  <a:lnTo>
                    <a:pt x="392444" y="586318"/>
                  </a:lnTo>
                  <a:lnTo>
                    <a:pt x="414097" y="547730"/>
                  </a:lnTo>
                  <a:lnTo>
                    <a:pt x="431462" y="506657"/>
                  </a:lnTo>
                  <a:lnTo>
                    <a:pt x="444238" y="463400"/>
                  </a:lnTo>
                  <a:lnTo>
                    <a:pt x="452124" y="418259"/>
                  </a:lnTo>
                  <a:lnTo>
                    <a:pt x="454820" y="371535"/>
                  </a:lnTo>
                  <a:lnTo>
                    <a:pt x="452124" y="324809"/>
                  </a:lnTo>
                  <a:lnTo>
                    <a:pt x="444238" y="279666"/>
                  </a:lnTo>
                  <a:lnTo>
                    <a:pt x="431462" y="236407"/>
                  </a:lnTo>
                  <a:lnTo>
                    <a:pt x="414097" y="195333"/>
                  </a:lnTo>
                  <a:lnTo>
                    <a:pt x="392444" y="156744"/>
                  </a:lnTo>
                  <a:lnTo>
                    <a:pt x="366802" y="120940"/>
                  </a:lnTo>
                  <a:lnTo>
                    <a:pt x="337473" y="88224"/>
                  </a:lnTo>
                  <a:lnTo>
                    <a:pt x="304757" y="58894"/>
                  </a:lnTo>
                  <a:lnTo>
                    <a:pt x="268955" y="33252"/>
                  </a:lnTo>
                  <a:lnTo>
                    <a:pt x="230367" y="11598"/>
                  </a:lnTo>
                  <a:lnTo>
                    <a:pt x="202934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sp>
        <p:nvSpPr>
          <p:cNvPr id="10" name="Rettangolo 9"/>
          <p:cNvSpPr/>
          <p:nvPr/>
        </p:nvSpPr>
        <p:spPr>
          <a:xfrm>
            <a:off x="927014" y="1571568"/>
            <a:ext cx="4744724" cy="830997"/>
          </a:xfrm>
          <a:prstGeom prst="rec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it-IT" sz="1600" dirty="0"/>
              <a:t>OTTIMIZZARE LA GESTIONE </a:t>
            </a:r>
            <a:r>
              <a:rPr lang="it-IT" sz="1600" b="1" dirty="0"/>
              <a:t>NUTRIZIONALE PRE-OPERATORIA </a:t>
            </a:r>
            <a:r>
              <a:rPr lang="it-IT" sz="1600" dirty="0"/>
              <a:t>E’ FONDAMENTALE PER MIGLIORARE IL SUCCESSO DELLA B.S. E I RISULTATI DEI PAZIENTI-.</a:t>
            </a:r>
            <a:endParaRPr lang="it-IT" sz="1600" dirty="0"/>
          </a:p>
        </p:txBody>
      </p:sp>
      <p:sp>
        <p:nvSpPr>
          <p:cNvPr id="16" name="Rettangolo 15"/>
          <p:cNvSpPr/>
          <p:nvPr/>
        </p:nvSpPr>
        <p:spPr>
          <a:xfrm>
            <a:off x="916978" y="4064572"/>
            <a:ext cx="4754760" cy="1631216"/>
          </a:xfrm>
          <a:prstGeom prst="rec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it-IT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E’ FONDAMENTALE </a:t>
            </a:r>
            <a:r>
              <a:rPr lang="it-IT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GARANTIRE </a:t>
            </a:r>
            <a:r>
              <a:rPr lang="it-IT" b="1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L’ASSESTMENT NUTRIZIONALE AL </a:t>
            </a:r>
            <a:r>
              <a:rPr lang="it-IT" sz="1600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PAZIENTE CANDIDATO MEDIANTE LA GESTIONE SPECIALISTICA MULTIDISCIPLINARE </a:t>
            </a:r>
            <a:r>
              <a:rPr lang="it-IT" sz="1600" b="1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PRE-OPERATORIA </a:t>
            </a:r>
            <a:r>
              <a:rPr lang="it-IT" sz="1600" dirty="0" smtClean="0"/>
              <a:t>AL FINE DI STABILIRE SE È IDONEO O MENO ALLA PROCEDURA CHIRURGICA E AL PERCORSO BARIATRICO.   </a:t>
            </a:r>
            <a:endParaRPr lang="it-IT" sz="1600" dirty="0"/>
          </a:p>
        </p:txBody>
      </p:sp>
      <p:pic>
        <p:nvPicPr>
          <p:cNvPr id="1028" name="Picture 4" descr="Bambini obesi: più rischi se il padre è in sovrappeso - BimbiSanieBelli.i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2084" y="797839"/>
            <a:ext cx="4571005" cy="4066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cona chiave inglese in stile fumetto Chiave a chiave cartoon illustrazione  vettoriale su sfondo bianco isolato Concetto aziendale effetto splash per  apparecchiature di riparazione | Vettore Premi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8595" y="4864791"/>
            <a:ext cx="1750420" cy="1750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ttangolo 16"/>
          <p:cNvSpPr/>
          <p:nvPr/>
        </p:nvSpPr>
        <p:spPr>
          <a:xfrm>
            <a:off x="9255030" y="5139982"/>
            <a:ext cx="26608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cap="none" spc="0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</a:rPr>
              <a:t>È il team</a:t>
            </a:r>
          </a:p>
        </p:txBody>
      </p:sp>
      <p:sp>
        <p:nvSpPr>
          <p:cNvPr id="22" name="Rettangolo 21"/>
          <p:cNvSpPr/>
          <p:nvPr/>
        </p:nvSpPr>
        <p:spPr>
          <a:xfrm>
            <a:off x="916978" y="2744222"/>
            <a:ext cx="4736844" cy="1107996"/>
          </a:xfrm>
          <a:prstGeom prst="rec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it-IT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 Unicode MS"/>
              </a:rPr>
              <a:t> </a:t>
            </a:r>
            <a:r>
              <a:rPr lang="it-IT" sz="1600" dirty="0" smtClean="0"/>
              <a:t>È FONDAMENTALE </a:t>
            </a:r>
            <a:r>
              <a:rPr lang="it-IT" sz="1600" b="1" dirty="0" smtClean="0"/>
              <a:t>INDIVIDUARE E MONITORARE LA CONDOTTA ALIMENTARE </a:t>
            </a:r>
            <a:r>
              <a:rPr lang="it-IT" b="1" dirty="0" smtClean="0"/>
              <a:t>E </a:t>
            </a:r>
            <a:r>
              <a:rPr lang="it-IT" sz="1600" dirty="0" smtClean="0"/>
              <a:t>GENERARE ACQUISIZIONE DI ATTEGGIAMENTI, ABITUDINI E STILI DI VITA NUOVI E SOSTANZIALMENTE DIVERSI DA QUELLI IN USO. </a:t>
            </a:r>
            <a:endParaRPr lang="it-IT" sz="1600" dirty="0"/>
          </a:p>
        </p:txBody>
      </p:sp>
      <p:sp>
        <p:nvSpPr>
          <p:cNvPr id="18" name="Rettangolo 17"/>
          <p:cNvSpPr/>
          <p:nvPr/>
        </p:nvSpPr>
        <p:spPr>
          <a:xfrm>
            <a:off x="7053123" y="5139982"/>
            <a:ext cx="8194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La</a:t>
            </a:r>
            <a:endParaRPr lang="it-IT" sz="5400" b="1" cap="none" spc="0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865275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61A176-7450-E905-77B1-ABD833F19B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1">
            <a:extLst>
              <a:ext uri="{FF2B5EF4-FFF2-40B4-BE49-F238E27FC236}">
                <a16:creationId xmlns:a16="http://schemas.microsoft.com/office/drawing/2014/main" id="{9B8C92FF-1459-5953-1836-A6111B851312}"/>
              </a:ext>
            </a:extLst>
          </p:cNvPr>
          <p:cNvGrpSpPr/>
          <p:nvPr/>
        </p:nvGrpSpPr>
        <p:grpSpPr>
          <a:xfrm>
            <a:off x="0" y="0"/>
            <a:ext cx="12192184" cy="1030393"/>
            <a:chOff x="1" y="1"/>
            <a:chExt cx="12192184" cy="1030393"/>
          </a:xfrm>
        </p:grpSpPr>
        <p:sp>
          <p:nvSpPr>
            <p:cNvPr id="3" name="object 2">
              <a:extLst>
                <a:ext uri="{FF2B5EF4-FFF2-40B4-BE49-F238E27FC236}">
                  <a16:creationId xmlns:a16="http://schemas.microsoft.com/office/drawing/2014/main" id="{789B3398-306E-2E62-0B28-B0554AE50F6F}"/>
                </a:ext>
              </a:extLst>
            </p:cNvPr>
            <p:cNvSpPr/>
            <p:nvPr/>
          </p:nvSpPr>
          <p:spPr>
            <a:xfrm>
              <a:off x="431985" y="251188"/>
              <a:ext cx="11760200" cy="489373"/>
            </a:xfrm>
            <a:custGeom>
              <a:avLst/>
              <a:gdLst/>
              <a:ahLst/>
              <a:cxnLst/>
              <a:rect l="l" t="t" r="r" b="b"/>
              <a:pathLst>
                <a:path w="8820150" h="367030">
                  <a:moveTo>
                    <a:pt x="8820010" y="0"/>
                  </a:moveTo>
                  <a:lnTo>
                    <a:pt x="0" y="0"/>
                  </a:lnTo>
                  <a:lnTo>
                    <a:pt x="0" y="366420"/>
                  </a:lnTo>
                  <a:lnTo>
                    <a:pt x="8820010" y="366420"/>
                  </a:lnTo>
                  <a:lnTo>
                    <a:pt x="8820010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</p:spPr>
          <p:txBody>
            <a:bodyPr wrap="square" lIns="0" tIns="0" rIns="0" bIns="0" rtlCol="0"/>
            <a:lstStyle/>
            <a:p>
              <a:pPr algn="ctr"/>
              <a:endParaRPr lang="it-IT" sz="3200" b="1" dirty="0">
                <a:solidFill>
                  <a:schemeClr val="bg1"/>
                </a:solidFill>
                <a:latin typeface="Montserrat"/>
              </a:endParaRPr>
            </a:p>
          </p:txBody>
        </p:sp>
        <p:sp>
          <p:nvSpPr>
            <p:cNvPr id="4" name="object 5">
              <a:extLst>
                <a:ext uri="{FF2B5EF4-FFF2-40B4-BE49-F238E27FC236}">
                  <a16:creationId xmlns:a16="http://schemas.microsoft.com/office/drawing/2014/main" id="{DBDFA0D7-4D08-A7FB-835F-0E3ECF0ABDED}"/>
                </a:ext>
              </a:extLst>
            </p:cNvPr>
            <p:cNvSpPr/>
            <p:nvPr/>
          </p:nvSpPr>
          <p:spPr>
            <a:xfrm>
              <a:off x="1" y="1"/>
              <a:ext cx="607060" cy="1030393"/>
            </a:xfrm>
            <a:custGeom>
              <a:avLst/>
              <a:gdLst/>
              <a:ahLst/>
              <a:cxnLst/>
              <a:rect l="l" t="t" r="r" b="b"/>
              <a:pathLst>
                <a:path w="455295" h="772795">
                  <a:moveTo>
                    <a:pt x="202934" y="0"/>
                  </a:moveTo>
                  <a:lnTo>
                    <a:pt x="0" y="0"/>
                  </a:lnTo>
                  <a:lnTo>
                    <a:pt x="0" y="768186"/>
                  </a:lnTo>
                  <a:lnTo>
                    <a:pt x="7449" y="769487"/>
                  </a:lnTo>
                  <a:lnTo>
                    <a:pt x="54173" y="772182"/>
                  </a:lnTo>
                  <a:lnTo>
                    <a:pt x="100897" y="769487"/>
                  </a:lnTo>
                  <a:lnTo>
                    <a:pt x="146038" y="761601"/>
                  </a:lnTo>
                  <a:lnTo>
                    <a:pt x="189295" y="748825"/>
                  </a:lnTo>
                  <a:lnTo>
                    <a:pt x="230367" y="731460"/>
                  </a:lnTo>
                  <a:lnTo>
                    <a:pt x="268955" y="709807"/>
                  </a:lnTo>
                  <a:lnTo>
                    <a:pt x="304757" y="684165"/>
                  </a:lnTo>
                  <a:lnTo>
                    <a:pt x="337473" y="654836"/>
                  </a:lnTo>
                  <a:lnTo>
                    <a:pt x="366802" y="622120"/>
                  </a:lnTo>
                  <a:lnTo>
                    <a:pt x="392444" y="586318"/>
                  </a:lnTo>
                  <a:lnTo>
                    <a:pt x="414097" y="547730"/>
                  </a:lnTo>
                  <a:lnTo>
                    <a:pt x="431462" y="506657"/>
                  </a:lnTo>
                  <a:lnTo>
                    <a:pt x="444238" y="463400"/>
                  </a:lnTo>
                  <a:lnTo>
                    <a:pt x="452124" y="418259"/>
                  </a:lnTo>
                  <a:lnTo>
                    <a:pt x="454820" y="371535"/>
                  </a:lnTo>
                  <a:lnTo>
                    <a:pt x="452124" y="324809"/>
                  </a:lnTo>
                  <a:lnTo>
                    <a:pt x="444238" y="279666"/>
                  </a:lnTo>
                  <a:lnTo>
                    <a:pt x="431462" y="236407"/>
                  </a:lnTo>
                  <a:lnTo>
                    <a:pt x="414097" y="195333"/>
                  </a:lnTo>
                  <a:lnTo>
                    <a:pt x="392444" y="156744"/>
                  </a:lnTo>
                  <a:lnTo>
                    <a:pt x="366802" y="120940"/>
                  </a:lnTo>
                  <a:lnTo>
                    <a:pt x="337473" y="88224"/>
                  </a:lnTo>
                  <a:lnTo>
                    <a:pt x="304757" y="58894"/>
                  </a:lnTo>
                  <a:lnTo>
                    <a:pt x="268955" y="33252"/>
                  </a:lnTo>
                  <a:lnTo>
                    <a:pt x="230367" y="11598"/>
                  </a:lnTo>
                  <a:lnTo>
                    <a:pt x="202934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sp>
        <p:nvSpPr>
          <p:cNvPr id="7" name="Rettangolo 6"/>
          <p:cNvSpPr/>
          <p:nvPr/>
        </p:nvSpPr>
        <p:spPr>
          <a:xfrm>
            <a:off x="5677211" y="3835400"/>
            <a:ext cx="5682966" cy="83099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4800" b="1" cap="none" spc="0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  <a:latin typeface="Agency FB" panose="020B0503020202020204" pitchFamily="34" charset="0"/>
              </a:rPr>
              <a:t>GRAZIE PER L’ATTENZIONE!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820" y="1494503"/>
            <a:ext cx="4422583" cy="4728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088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8E57C3-0CAF-15D9-8A2F-AC1FFA8A29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o 4">
            <a:extLst>
              <a:ext uri="{FF2B5EF4-FFF2-40B4-BE49-F238E27FC236}">
                <a16:creationId xmlns:a16="http://schemas.microsoft.com/office/drawing/2014/main" id="{9B8C92FF-1459-5953-1836-A6111B851312}"/>
              </a:ext>
            </a:extLst>
          </p:cNvPr>
          <p:cNvGrpSpPr/>
          <p:nvPr/>
        </p:nvGrpSpPr>
        <p:grpSpPr>
          <a:xfrm>
            <a:off x="0" y="0"/>
            <a:ext cx="12192184" cy="1030393"/>
            <a:chOff x="1" y="1"/>
            <a:chExt cx="12192184" cy="1030393"/>
          </a:xfrm>
        </p:grpSpPr>
        <p:sp>
          <p:nvSpPr>
            <p:cNvPr id="6" name="object 2">
              <a:extLst>
                <a:ext uri="{FF2B5EF4-FFF2-40B4-BE49-F238E27FC236}">
                  <a16:creationId xmlns:a16="http://schemas.microsoft.com/office/drawing/2014/main" id="{789B3398-306E-2E62-0B28-B0554AE50F6F}"/>
                </a:ext>
              </a:extLst>
            </p:cNvPr>
            <p:cNvSpPr/>
            <p:nvPr/>
          </p:nvSpPr>
          <p:spPr>
            <a:xfrm>
              <a:off x="431985" y="251188"/>
              <a:ext cx="11760200" cy="489373"/>
            </a:xfrm>
            <a:custGeom>
              <a:avLst/>
              <a:gdLst/>
              <a:ahLst/>
              <a:cxnLst/>
              <a:rect l="l" t="t" r="r" b="b"/>
              <a:pathLst>
                <a:path w="8820150" h="367030">
                  <a:moveTo>
                    <a:pt x="8820010" y="0"/>
                  </a:moveTo>
                  <a:lnTo>
                    <a:pt x="0" y="0"/>
                  </a:lnTo>
                  <a:lnTo>
                    <a:pt x="0" y="366420"/>
                  </a:lnTo>
                  <a:lnTo>
                    <a:pt x="8820010" y="366420"/>
                  </a:lnTo>
                  <a:lnTo>
                    <a:pt x="8820010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</p:spPr>
          <p:txBody>
            <a:bodyPr wrap="square" lIns="0" tIns="0" rIns="0" bIns="0" rtlCol="0"/>
            <a:lstStyle/>
            <a:p>
              <a:endParaRPr sz="2400" dirty="0"/>
            </a:p>
          </p:txBody>
        </p:sp>
        <p:sp>
          <p:nvSpPr>
            <p:cNvPr id="9" name="object 5">
              <a:extLst>
                <a:ext uri="{FF2B5EF4-FFF2-40B4-BE49-F238E27FC236}">
                  <a16:creationId xmlns:a16="http://schemas.microsoft.com/office/drawing/2014/main" id="{DBDFA0D7-4D08-A7FB-835F-0E3ECF0ABDED}"/>
                </a:ext>
              </a:extLst>
            </p:cNvPr>
            <p:cNvSpPr/>
            <p:nvPr/>
          </p:nvSpPr>
          <p:spPr>
            <a:xfrm>
              <a:off x="1" y="1"/>
              <a:ext cx="607060" cy="1030393"/>
            </a:xfrm>
            <a:custGeom>
              <a:avLst/>
              <a:gdLst/>
              <a:ahLst/>
              <a:cxnLst/>
              <a:rect l="l" t="t" r="r" b="b"/>
              <a:pathLst>
                <a:path w="455295" h="772795">
                  <a:moveTo>
                    <a:pt x="202934" y="0"/>
                  </a:moveTo>
                  <a:lnTo>
                    <a:pt x="0" y="0"/>
                  </a:lnTo>
                  <a:lnTo>
                    <a:pt x="0" y="768186"/>
                  </a:lnTo>
                  <a:lnTo>
                    <a:pt x="7449" y="769487"/>
                  </a:lnTo>
                  <a:lnTo>
                    <a:pt x="54173" y="772182"/>
                  </a:lnTo>
                  <a:lnTo>
                    <a:pt x="100897" y="769487"/>
                  </a:lnTo>
                  <a:lnTo>
                    <a:pt x="146038" y="761601"/>
                  </a:lnTo>
                  <a:lnTo>
                    <a:pt x="189295" y="748825"/>
                  </a:lnTo>
                  <a:lnTo>
                    <a:pt x="230367" y="731460"/>
                  </a:lnTo>
                  <a:lnTo>
                    <a:pt x="268955" y="709807"/>
                  </a:lnTo>
                  <a:lnTo>
                    <a:pt x="304757" y="684165"/>
                  </a:lnTo>
                  <a:lnTo>
                    <a:pt x="337473" y="654836"/>
                  </a:lnTo>
                  <a:lnTo>
                    <a:pt x="366802" y="622120"/>
                  </a:lnTo>
                  <a:lnTo>
                    <a:pt x="392444" y="586318"/>
                  </a:lnTo>
                  <a:lnTo>
                    <a:pt x="414097" y="547730"/>
                  </a:lnTo>
                  <a:lnTo>
                    <a:pt x="431462" y="506657"/>
                  </a:lnTo>
                  <a:lnTo>
                    <a:pt x="444238" y="463400"/>
                  </a:lnTo>
                  <a:lnTo>
                    <a:pt x="452124" y="418259"/>
                  </a:lnTo>
                  <a:lnTo>
                    <a:pt x="454820" y="371535"/>
                  </a:lnTo>
                  <a:lnTo>
                    <a:pt x="452124" y="324809"/>
                  </a:lnTo>
                  <a:lnTo>
                    <a:pt x="444238" y="279666"/>
                  </a:lnTo>
                  <a:lnTo>
                    <a:pt x="431462" y="236407"/>
                  </a:lnTo>
                  <a:lnTo>
                    <a:pt x="414097" y="195333"/>
                  </a:lnTo>
                  <a:lnTo>
                    <a:pt x="392444" y="156744"/>
                  </a:lnTo>
                  <a:lnTo>
                    <a:pt x="366802" y="120940"/>
                  </a:lnTo>
                  <a:lnTo>
                    <a:pt x="337473" y="88224"/>
                  </a:lnTo>
                  <a:lnTo>
                    <a:pt x="304757" y="58894"/>
                  </a:lnTo>
                  <a:lnTo>
                    <a:pt x="268955" y="33252"/>
                  </a:lnTo>
                  <a:lnTo>
                    <a:pt x="230367" y="11598"/>
                  </a:lnTo>
                  <a:lnTo>
                    <a:pt x="202934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pic>
        <p:nvPicPr>
          <p:cNvPr id="8" name="Immagine 7">
            <a:extLst>
              <a:ext uri="{FF2B5EF4-FFF2-40B4-BE49-F238E27FC236}">
                <a16:creationId xmlns:a16="http://schemas.microsoft.com/office/drawing/2014/main" id="{C88351F2-A608-C430-11D2-551D27B7BD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385" y="2616318"/>
            <a:ext cx="8707966" cy="3870207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720AEA32-CE78-F6D0-5F3A-79B93739B7AF}"/>
              </a:ext>
            </a:extLst>
          </p:cNvPr>
          <p:cNvSpPr txBox="1"/>
          <p:nvPr/>
        </p:nvSpPr>
        <p:spPr>
          <a:xfrm>
            <a:off x="2029217" y="249319"/>
            <a:ext cx="8426805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rgbClr val="FFFFFF"/>
                </a:solidFill>
                <a:latin typeface="Montserrat" pitchFamily="2" charset="77"/>
                <a:ea typeface="+mj-ea"/>
                <a:cs typeface="+mj-cs"/>
              </a:rPr>
              <a:t>OBESITY </a:t>
            </a:r>
            <a:r>
              <a:rPr lang="it-IT" sz="2400" b="1" dirty="0" smtClean="0">
                <a:solidFill>
                  <a:srgbClr val="FFFFFF"/>
                </a:solidFill>
                <a:latin typeface="Montserrat" pitchFamily="2" charset="77"/>
                <a:ea typeface="+mj-ea"/>
                <a:cs typeface="+mj-cs"/>
              </a:rPr>
              <a:t>TREATMENT</a:t>
            </a:r>
            <a:endParaRPr lang="it-IT" sz="2400" dirty="0"/>
          </a:p>
        </p:txBody>
      </p:sp>
      <p:grpSp>
        <p:nvGrpSpPr>
          <p:cNvPr id="14" name="Gruppo 13">
            <a:extLst>
              <a:ext uri="{FF2B5EF4-FFF2-40B4-BE49-F238E27FC236}">
                <a16:creationId xmlns:a16="http://schemas.microsoft.com/office/drawing/2014/main" id="{D2914C70-B7F5-7C9F-8BDF-B9412814AA7E}"/>
              </a:ext>
            </a:extLst>
          </p:cNvPr>
          <p:cNvGrpSpPr/>
          <p:nvPr/>
        </p:nvGrpSpPr>
        <p:grpSpPr>
          <a:xfrm>
            <a:off x="540385" y="772005"/>
            <a:ext cx="6563641" cy="1685583"/>
            <a:chOff x="607060" y="740560"/>
            <a:chExt cx="6563641" cy="1685583"/>
          </a:xfrm>
        </p:grpSpPr>
        <p:pic>
          <p:nvPicPr>
            <p:cNvPr id="4" name="Immagine 3">
              <a:extLst>
                <a:ext uri="{FF2B5EF4-FFF2-40B4-BE49-F238E27FC236}">
                  <a16:creationId xmlns:a16="http://schemas.microsoft.com/office/drawing/2014/main" id="{03EB86A3-A626-34C7-2F65-3C423AD5B9E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r="24935" b="62335"/>
            <a:stretch/>
          </p:blipFill>
          <p:spPr>
            <a:xfrm>
              <a:off x="607060" y="740560"/>
              <a:ext cx="4926965" cy="792965"/>
            </a:xfrm>
            <a:prstGeom prst="rect">
              <a:avLst/>
            </a:prstGeom>
          </p:spPr>
        </p:pic>
        <p:pic>
          <p:nvPicPr>
            <p:cNvPr id="12" name="Immagine 11">
              <a:extLst>
                <a:ext uri="{FF2B5EF4-FFF2-40B4-BE49-F238E27FC236}">
                  <a16:creationId xmlns:a16="http://schemas.microsoft.com/office/drawing/2014/main" id="{B8B563B3-A4C9-B187-07DD-CDD74C5D286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t="48523" b="24130"/>
            <a:stretch/>
          </p:blipFill>
          <p:spPr>
            <a:xfrm>
              <a:off x="607060" y="1519766"/>
              <a:ext cx="6563641" cy="575734"/>
            </a:xfrm>
            <a:prstGeom prst="rect">
              <a:avLst/>
            </a:prstGeom>
          </p:spPr>
        </p:pic>
        <p:pic>
          <p:nvPicPr>
            <p:cNvPr id="13" name="Immagine 12">
              <a:extLst>
                <a:ext uri="{FF2B5EF4-FFF2-40B4-BE49-F238E27FC236}">
                  <a16:creationId xmlns:a16="http://schemas.microsoft.com/office/drawing/2014/main" id="{7E6A42AE-0833-3817-0591-DA74D8FF46D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t="80846"/>
            <a:stretch/>
          </p:blipFill>
          <p:spPr>
            <a:xfrm>
              <a:off x="607060" y="2022898"/>
              <a:ext cx="6563641" cy="403245"/>
            </a:xfrm>
            <a:prstGeom prst="rect">
              <a:avLst/>
            </a:prstGeom>
          </p:spPr>
        </p:pic>
      </p:grpSp>
      <p:pic>
        <p:nvPicPr>
          <p:cNvPr id="16" name="Picture 4" descr="https://www.gastroepato.it/chirururgia-bariatrica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5611" y="740560"/>
            <a:ext cx="3543299" cy="2632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4683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magine 13">
            <a:extLst>
              <a:ext uri="{FF2B5EF4-FFF2-40B4-BE49-F238E27FC236}">
                <a16:creationId xmlns:a16="http://schemas.microsoft.com/office/drawing/2014/main" id="{53926AC8-B389-E71F-DF32-A300BD7F0AA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876" y="3049335"/>
            <a:ext cx="2822923" cy="2917750"/>
          </a:xfrm>
          <a:prstGeom prst="rect">
            <a:avLst/>
          </a:prstGeom>
        </p:spPr>
      </p:pic>
      <p:sp>
        <p:nvSpPr>
          <p:cNvPr id="16" name="Rettangolo 15">
            <a:extLst>
              <a:ext uri="{FF2B5EF4-FFF2-40B4-BE49-F238E27FC236}">
                <a16:creationId xmlns:a16="http://schemas.microsoft.com/office/drawing/2014/main" id="{8FA80E4E-0DE2-2B12-1383-2749227CDD7A}"/>
              </a:ext>
            </a:extLst>
          </p:cNvPr>
          <p:cNvSpPr/>
          <p:nvPr/>
        </p:nvSpPr>
        <p:spPr>
          <a:xfrm>
            <a:off x="3942242" y="3232608"/>
            <a:ext cx="3205809" cy="120032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BARIATRIC SURGERY is more EFFECTIVE and HEALTHIER when combined with NUTRITIONAL CARE</a:t>
            </a:r>
          </a:p>
        </p:txBody>
      </p:sp>
      <p:grpSp>
        <p:nvGrpSpPr>
          <p:cNvPr id="5" name="Gruppo 4">
            <a:extLst>
              <a:ext uri="{FF2B5EF4-FFF2-40B4-BE49-F238E27FC236}">
                <a16:creationId xmlns:a16="http://schemas.microsoft.com/office/drawing/2014/main" id="{E8A261DF-4C20-882F-9F9F-4CABFCC26659}"/>
              </a:ext>
            </a:extLst>
          </p:cNvPr>
          <p:cNvGrpSpPr/>
          <p:nvPr/>
        </p:nvGrpSpPr>
        <p:grpSpPr>
          <a:xfrm>
            <a:off x="1259906" y="680179"/>
            <a:ext cx="8668960" cy="2308511"/>
            <a:chOff x="2843068" y="515851"/>
            <a:chExt cx="8668960" cy="2308511"/>
          </a:xfrm>
        </p:grpSpPr>
        <p:pic>
          <p:nvPicPr>
            <p:cNvPr id="3" name="Immagine 2">
              <a:extLst>
                <a:ext uri="{FF2B5EF4-FFF2-40B4-BE49-F238E27FC236}">
                  <a16:creationId xmlns:a16="http://schemas.microsoft.com/office/drawing/2014/main" id="{13C3AA09-3BD4-778E-6EE4-77AFE071A67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b="75924"/>
            <a:stretch/>
          </p:blipFill>
          <p:spPr>
            <a:xfrm>
              <a:off x="2843068" y="515851"/>
              <a:ext cx="8668960" cy="694946"/>
            </a:xfrm>
            <a:prstGeom prst="rect">
              <a:avLst/>
            </a:prstGeom>
          </p:spPr>
        </p:pic>
        <p:pic>
          <p:nvPicPr>
            <p:cNvPr id="4" name="Immagine 3">
              <a:extLst>
                <a:ext uri="{FF2B5EF4-FFF2-40B4-BE49-F238E27FC236}">
                  <a16:creationId xmlns:a16="http://schemas.microsoft.com/office/drawing/2014/main" id="{3AF356BF-3F16-4F89-2099-1FB2FA7184D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t="46200"/>
            <a:stretch/>
          </p:blipFill>
          <p:spPr>
            <a:xfrm>
              <a:off x="2843068" y="1271442"/>
              <a:ext cx="8668960" cy="1552920"/>
            </a:xfrm>
            <a:prstGeom prst="rect">
              <a:avLst/>
            </a:prstGeom>
          </p:spPr>
        </p:pic>
      </p:grpSp>
      <p:grpSp>
        <p:nvGrpSpPr>
          <p:cNvPr id="8" name="Gruppo 7">
            <a:extLst>
              <a:ext uri="{FF2B5EF4-FFF2-40B4-BE49-F238E27FC236}">
                <a16:creationId xmlns:a16="http://schemas.microsoft.com/office/drawing/2014/main" id="{9B8C92FF-1459-5953-1836-A6111B851312}"/>
              </a:ext>
            </a:extLst>
          </p:cNvPr>
          <p:cNvGrpSpPr/>
          <p:nvPr/>
        </p:nvGrpSpPr>
        <p:grpSpPr>
          <a:xfrm>
            <a:off x="-184" y="0"/>
            <a:ext cx="12192184" cy="1030393"/>
            <a:chOff x="1" y="1"/>
            <a:chExt cx="12192184" cy="1030393"/>
          </a:xfrm>
        </p:grpSpPr>
        <p:sp>
          <p:nvSpPr>
            <p:cNvPr id="9" name="object 2">
              <a:extLst>
                <a:ext uri="{FF2B5EF4-FFF2-40B4-BE49-F238E27FC236}">
                  <a16:creationId xmlns:a16="http://schemas.microsoft.com/office/drawing/2014/main" id="{789B3398-306E-2E62-0B28-B0554AE50F6F}"/>
                </a:ext>
              </a:extLst>
            </p:cNvPr>
            <p:cNvSpPr/>
            <p:nvPr/>
          </p:nvSpPr>
          <p:spPr>
            <a:xfrm>
              <a:off x="431985" y="251188"/>
              <a:ext cx="11760200" cy="489373"/>
            </a:xfrm>
            <a:custGeom>
              <a:avLst/>
              <a:gdLst/>
              <a:ahLst/>
              <a:cxnLst/>
              <a:rect l="l" t="t" r="r" b="b"/>
              <a:pathLst>
                <a:path w="8820150" h="367030">
                  <a:moveTo>
                    <a:pt x="8820010" y="0"/>
                  </a:moveTo>
                  <a:lnTo>
                    <a:pt x="0" y="0"/>
                  </a:lnTo>
                  <a:lnTo>
                    <a:pt x="0" y="366420"/>
                  </a:lnTo>
                  <a:lnTo>
                    <a:pt x="8820010" y="366420"/>
                  </a:lnTo>
                  <a:lnTo>
                    <a:pt x="8820010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</p:spPr>
          <p:txBody>
            <a:bodyPr wrap="square" lIns="0" tIns="0" rIns="0" bIns="0" rtlCol="0"/>
            <a:lstStyle/>
            <a:p>
              <a:endParaRPr sz="2400" dirty="0"/>
            </a:p>
          </p:txBody>
        </p:sp>
        <p:sp>
          <p:nvSpPr>
            <p:cNvPr id="10" name="object 5">
              <a:extLst>
                <a:ext uri="{FF2B5EF4-FFF2-40B4-BE49-F238E27FC236}">
                  <a16:creationId xmlns:a16="http://schemas.microsoft.com/office/drawing/2014/main" id="{DBDFA0D7-4D08-A7FB-835F-0E3ECF0ABDED}"/>
                </a:ext>
              </a:extLst>
            </p:cNvPr>
            <p:cNvSpPr/>
            <p:nvPr/>
          </p:nvSpPr>
          <p:spPr>
            <a:xfrm>
              <a:off x="1" y="1"/>
              <a:ext cx="607060" cy="1030393"/>
            </a:xfrm>
            <a:custGeom>
              <a:avLst/>
              <a:gdLst/>
              <a:ahLst/>
              <a:cxnLst/>
              <a:rect l="l" t="t" r="r" b="b"/>
              <a:pathLst>
                <a:path w="455295" h="772795">
                  <a:moveTo>
                    <a:pt x="202934" y="0"/>
                  </a:moveTo>
                  <a:lnTo>
                    <a:pt x="0" y="0"/>
                  </a:lnTo>
                  <a:lnTo>
                    <a:pt x="0" y="768186"/>
                  </a:lnTo>
                  <a:lnTo>
                    <a:pt x="7449" y="769487"/>
                  </a:lnTo>
                  <a:lnTo>
                    <a:pt x="54173" y="772182"/>
                  </a:lnTo>
                  <a:lnTo>
                    <a:pt x="100897" y="769487"/>
                  </a:lnTo>
                  <a:lnTo>
                    <a:pt x="146038" y="761601"/>
                  </a:lnTo>
                  <a:lnTo>
                    <a:pt x="189295" y="748825"/>
                  </a:lnTo>
                  <a:lnTo>
                    <a:pt x="230367" y="731460"/>
                  </a:lnTo>
                  <a:lnTo>
                    <a:pt x="268955" y="709807"/>
                  </a:lnTo>
                  <a:lnTo>
                    <a:pt x="304757" y="684165"/>
                  </a:lnTo>
                  <a:lnTo>
                    <a:pt x="337473" y="654836"/>
                  </a:lnTo>
                  <a:lnTo>
                    <a:pt x="366802" y="622120"/>
                  </a:lnTo>
                  <a:lnTo>
                    <a:pt x="392444" y="586318"/>
                  </a:lnTo>
                  <a:lnTo>
                    <a:pt x="414097" y="547730"/>
                  </a:lnTo>
                  <a:lnTo>
                    <a:pt x="431462" y="506657"/>
                  </a:lnTo>
                  <a:lnTo>
                    <a:pt x="444238" y="463400"/>
                  </a:lnTo>
                  <a:lnTo>
                    <a:pt x="452124" y="418259"/>
                  </a:lnTo>
                  <a:lnTo>
                    <a:pt x="454820" y="371535"/>
                  </a:lnTo>
                  <a:lnTo>
                    <a:pt x="452124" y="324809"/>
                  </a:lnTo>
                  <a:lnTo>
                    <a:pt x="444238" y="279666"/>
                  </a:lnTo>
                  <a:lnTo>
                    <a:pt x="431462" y="236407"/>
                  </a:lnTo>
                  <a:lnTo>
                    <a:pt x="414097" y="195333"/>
                  </a:lnTo>
                  <a:lnTo>
                    <a:pt x="392444" y="156744"/>
                  </a:lnTo>
                  <a:lnTo>
                    <a:pt x="366802" y="120940"/>
                  </a:lnTo>
                  <a:lnTo>
                    <a:pt x="337473" y="88224"/>
                  </a:lnTo>
                  <a:lnTo>
                    <a:pt x="304757" y="58894"/>
                  </a:lnTo>
                  <a:lnTo>
                    <a:pt x="268955" y="33252"/>
                  </a:lnTo>
                  <a:lnTo>
                    <a:pt x="230367" y="11598"/>
                  </a:lnTo>
                  <a:lnTo>
                    <a:pt x="202934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sp>
        <p:nvSpPr>
          <p:cNvPr id="2" name="Rettangolo 1"/>
          <p:cNvSpPr/>
          <p:nvPr/>
        </p:nvSpPr>
        <p:spPr>
          <a:xfrm>
            <a:off x="4713589" y="310847"/>
            <a:ext cx="29555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>
                <a:solidFill>
                  <a:schemeClr val="bg1"/>
                </a:solidFill>
                <a:latin typeface="Montserrat"/>
                <a:cs typeface="Times New Roman" pitchFamily="18" charset="0"/>
              </a:rPr>
              <a:t>BARIATRIC SURGERY</a:t>
            </a:r>
            <a:endParaRPr lang="it-IT" sz="2000" dirty="0">
              <a:solidFill>
                <a:schemeClr val="bg1"/>
              </a:solidFill>
              <a:latin typeface="Montserrat"/>
            </a:endParaRP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F5F73DCA-EDBC-B1D7-DA77-EDFD480BEB10}"/>
              </a:ext>
            </a:extLst>
          </p:cNvPr>
          <p:cNvSpPr txBox="1"/>
          <p:nvPr/>
        </p:nvSpPr>
        <p:spPr>
          <a:xfrm>
            <a:off x="3521370" y="5759815"/>
            <a:ext cx="711571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002060"/>
                </a:solidFill>
                <a:effectLst/>
                <a:latin typeface="Source Sans Pro" panose="020B0503030403020204" pitchFamily="34" charset="0"/>
              </a:rPr>
              <a:t>A nutritionist plays an important role in every aspect of bariatric surgery program, including: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i="0" dirty="0">
                <a:solidFill>
                  <a:srgbClr val="002060"/>
                </a:solidFill>
                <a:latin typeface="Source Sans Pro" panose="020B0503030403020204" pitchFamily="34" charset="0"/>
              </a:rPr>
              <a:t>preoperative assessment of the patient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i="0" dirty="0">
                <a:solidFill>
                  <a:srgbClr val="002060"/>
                </a:solidFill>
                <a:latin typeface="Source Sans Pro" panose="020B0503030403020204" pitchFamily="34" charset="0"/>
              </a:rPr>
              <a:t>long-term follow up, evaluation, and monitoring</a:t>
            </a:r>
            <a:endParaRPr lang="it-IT" b="1" dirty="0">
              <a:solidFill>
                <a:srgbClr val="002060"/>
              </a:solidFill>
            </a:endParaRPr>
          </a:p>
        </p:txBody>
      </p:sp>
      <p:pic>
        <p:nvPicPr>
          <p:cNvPr id="15" name="Immagin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1172" y="1956017"/>
            <a:ext cx="3951282" cy="3559880"/>
          </a:xfrm>
          <a:prstGeom prst="rect">
            <a:avLst/>
          </a:prstGeom>
        </p:spPr>
      </p:pic>
      <p:sp>
        <p:nvSpPr>
          <p:cNvPr id="17" name="Freccia circolare in giù 16"/>
          <p:cNvSpPr/>
          <p:nvPr/>
        </p:nvSpPr>
        <p:spPr>
          <a:xfrm rot="11944423">
            <a:off x="6056239" y="4836421"/>
            <a:ext cx="3150056" cy="627896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720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F7A758-EB53-EBC9-AAA9-3E2A7ABE3C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1">
            <a:extLst>
              <a:ext uri="{FF2B5EF4-FFF2-40B4-BE49-F238E27FC236}">
                <a16:creationId xmlns:a16="http://schemas.microsoft.com/office/drawing/2014/main" id="{9B8C92FF-1459-5953-1836-A6111B851312}"/>
              </a:ext>
            </a:extLst>
          </p:cNvPr>
          <p:cNvGrpSpPr/>
          <p:nvPr/>
        </p:nvGrpSpPr>
        <p:grpSpPr>
          <a:xfrm>
            <a:off x="0" y="0"/>
            <a:ext cx="12192184" cy="1030393"/>
            <a:chOff x="1" y="1"/>
            <a:chExt cx="12192184" cy="1030393"/>
          </a:xfrm>
        </p:grpSpPr>
        <p:sp>
          <p:nvSpPr>
            <p:cNvPr id="3" name="object 2">
              <a:extLst>
                <a:ext uri="{FF2B5EF4-FFF2-40B4-BE49-F238E27FC236}">
                  <a16:creationId xmlns:a16="http://schemas.microsoft.com/office/drawing/2014/main" id="{789B3398-306E-2E62-0B28-B0554AE50F6F}"/>
                </a:ext>
              </a:extLst>
            </p:cNvPr>
            <p:cNvSpPr/>
            <p:nvPr/>
          </p:nvSpPr>
          <p:spPr>
            <a:xfrm>
              <a:off x="431985" y="251188"/>
              <a:ext cx="11760200" cy="489373"/>
            </a:xfrm>
            <a:custGeom>
              <a:avLst/>
              <a:gdLst/>
              <a:ahLst/>
              <a:cxnLst/>
              <a:rect l="l" t="t" r="r" b="b"/>
              <a:pathLst>
                <a:path w="8820150" h="367030">
                  <a:moveTo>
                    <a:pt x="8820010" y="0"/>
                  </a:moveTo>
                  <a:lnTo>
                    <a:pt x="0" y="0"/>
                  </a:lnTo>
                  <a:lnTo>
                    <a:pt x="0" y="366420"/>
                  </a:lnTo>
                  <a:lnTo>
                    <a:pt x="8820010" y="366420"/>
                  </a:lnTo>
                  <a:lnTo>
                    <a:pt x="8820010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</p:spPr>
          <p:txBody>
            <a:bodyPr wrap="square" lIns="0" tIns="0" rIns="0" bIns="0" rtlCol="0"/>
            <a:lstStyle/>
            <a:p>
              <a:pPr algn="ctr"/>
              <a:r>
                <a:rPr lang="it-IT" sz="3200" b="1" dirty="0">
                  <a:solidFill>
                    <a:schemeClr val="bg1"/>
                  </a:solidFill>
                  <a:latin typeface="Montserrat"/>
                </a:rPr>
                <a:t>CLINICAL CASE</a:t>
              </a:r>
            </a:p>
          </p:txBody>
        </p:sp>
        <p:sp>
          <p:nvSpPr>
            <p:cNvPr id="4" name="object 5">
              <a:extLst>
                <a:ext uri="{FF2B5EF4-FFF2-40B4-BE49-F238E27FC236}">
                  <a16:creationId xmlns:a16="http://schemas.microsoft.com/office/drawing/2014/main" id="{DBDFA0D7-4D08-A7FB-835F-0E3ECF0ABDED}"/>
                </a:ext>
              </a:extLst>
            </p:cNvPr>
            <p:cNvSpPr/>
            <p:nvPr/>
          </p:nvSpPr>
          <p:spPr>
            <a:xfrm>
              <a:off x="1" y="1"/>
              <a:ext cx="607060" cy="1030393"/>
            </a:xfrm>
            <a:custGeom>
              <a:avLst/>
              <a:gdLst/>
              <a:ahLst/>
              <a:cxnLst/>
              <a:rect l="l" t="t" r="r" b="b"/>
              <a:pathLst>
                <a:path w="455295" h="772795">
                  <a:moveTo>
                    <a:pt x="202934" y="0"/>
                  </a:moveTo>
                  <a:lnTo>
                    <a:pt x="0" y="0"/>
                  </a:lnTo>
                  <a:lnTo>
                    <a:pt x="0" y="768186"/>
                  </a:lnTo>
                  <a:lnTo>
                    <a:pt x="7449" y="769487"/>
                  </a:lnTo>
                  <a:lnTo>
                    <a:pt x="54173" y="772182"/>
                  </a:lnTo>
                  <a:lnTo>
                    <a:pt x="100897" y="769487"/>
                  </a:lnTo>
                  <a:lnTo>
                    <a:pt x="146038" y="761601"/>
                  </a:lnTo>
                  <a:lnTo>
                    <a:pt x="189295" y="748825"/>
                  </a:lnTo>
                  <a:lnTo>
                    <a:pt x="230367" y="731460"/>
                  </a:lnTo>
                  <a:lnTo>
                    <a:pt x="268955" y="709807"/>
                  </a:lnTo>
                  <a:lnTo>
                    <a:pt x="304757" y="684165"/>
                  </a:lnTo>
                  <a:lnTo>
                    <a:pt x="337473" y="654836"/>
                  </a:lnTo>
                  <a:lnTo>
                    <a:pt x="366802" y="622120"/>
                  </a:lnTo>
                  <a:lnTo>
                    <a:pt x="392444" y="586318"/>
                  </a:lnTo>
                  <a:lnTo>
                    <a:pt x="414097" y="547730"/>
                  </a:lnTo>
                  <a:lnTo>
                    <a:pt x="431462" y="506657"/>
                  </a:lnTo>
                  <a:lnTo>
                    <a:pt x="444238" y="463400"/>
                  </a:lnTo>
                  <a:lnTo>
                    <a:pt x="452124" y="418259"/>
                  </a:lnTo>
                  <a:lnTo>
                    <a:pt x="454820" y="371535"/>
                  </a:lnTo>
                  <a:lnTo>
                    <a:pt x="452124" y="324809"/>
                  </a:lnTo>
                  <a:lnTo>
                    <a:pt x="444238" y="279666"/>
                  </a:lnTo>
                  <a:lnTo>
                    <a:pt x="431462" y="236407"/>
                  </a:lnTo>
                  <a:lnTo>
                    <a:pt x="414097" y="195333"/>
                  </a:lnTo>
                  <a:lnTo>
                    <a:pt x="392444" y="156744"/>
                  </a:lnTo>
                  <a:lnTo>
                    <a:pt x="366802" y="120940"/>
                  </a:lnTo>
                  <a:lnTo>
                    <a:pt x="337473" y="88224"/>
                  </a:lnTo>
                  <a:lnTo>
                    <a:pt x="304757" y="58894"/>
                  </a:lnTo>
                  <a:lnTo>
                    <a:pt x="268955" y="33252"/>
                  </a:lnTo>
                  <a:lnTo>
                    <a:pt x="230367" y="11598"/>
                  </a:lnTo>
                  <a:lnTo>
                    <a:pt x="202934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sp>
        <p:nvSpPr>
          <p:cNvPr id="7" name="Rettangolo 6"/>
          <p:cNvSpPr/>
          <p:nvPr/>
        </p:nvSpPr>
        <p:spPr>
          <a:xfrm>
            <a:off x="431984" y="1698842"/>
            <a:ext cx="405152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5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Candidabile?</a:t>
            </a:r>
          </a:p>
        </p:txBody>
      </p:sp>
      <p:sp>
        <p:nvSpPr>
          <p:cNvPr id="8" name="Rettangolo 7"/>
          <p:cNvSpPr/>
          <p:nvPr/>
        </p:nvSpPr>
        <p:spPr>
          <a:xfrm>
            <a:off x="529524" y="1158146"/>
            <a:ext cx="377505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32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Paziente </a:t>
            </a:r>
            <a:r>
              <a:rPr lang="it-IT" sz="32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A</a:t>
            </a:r>
            <a:r>
              <a:rPr lang="it-IT" sz="32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. 56 anni</a:t>
            </a:r>
            <a:endParaRPr lang="it-IT" sz="32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5348749" y="1237177"/>
            <a:ext cx="6949418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PARAMETRI EOSS </a:t>
            </a:r>
          </a:p>
          <a:p>
            <a:pPr algn="ctr"/>
            <a:r>
              <a:rPr lang="it-IT" sz="32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2° STADIO DI OBESITA.</a:t>
            </a:r>
          </a:p>
          <a:p>
            <a:pPr algn="ctr"/>
            <a:r>
              <a:rPr lang="it-IT" sz="32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BMI 42.5                PESO 120KG</a:t>
            </a:r>
          </a:p>
          <a:p>
            <a:endParaRPr lang="it-IT" dirty="0"/>
          </a:p>
          <a:p>
            <a:r>
              <a:rPr lang="it-IT" b="1" dirty="0"/>
              <a:t>INQUADRAMENTO CLINICO</a:t>
            </a:r>
            <a:r>
              <a:rPr lang="it-IT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IPERTENSIONE ARTERIOSA TRATTATA FARMACOLOGICAMENTE,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 PRE-DIABETE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 SINDROME DELLE APNEE NOTTURNE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SINDROME ANSIOSO DEPRESSIVA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NO BEINGE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</p:txBody>
      </p:sp>
      <p:pic>
        <p:nvPicPr>
          <p:cNvPr id="2050" name="Picture 2" descr="Immagini e foto stock di Paziente obeso | DepositPhot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008" y="3162867"/>
            <a:ext cx="3993698" cy="2647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0936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F7A758-EB53-EBC9-AAA9-3E2A7ABE3C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1">
            <a:extLst>
              <a:ext uri="{FF2B5EF4-FFF2-40B4-BE49-F238E27FC236}">
                <a16:creationId xmlns:a16="http://schemas.microsoft.com/office/drawing/2014/main" id="{9B8C92FF-1459-5953-1836-A6111B851312}"/>
              </a:ext>
            </a:extLst>
          </p:cNvPr>
          <p:cNvGrpSpPr/>
          <p:nvPr/>
        </p:nvGrpSpPr>
        <p:grpSpPr>
          <a:xfrm>
            <a:off x="0" y="0"/>
            <a:ext cx="12192184" cy="1030393"/>
            <a:chOff x="1" y="1"/>
            <a:chExt cx="12192184" cy="1030393"/>
          </a:xfrm>
        </p:grpSpPr>
        <p:sp>
          <p:nvSpPr>
            <p:cNvPr id="3" name="object 2">
              <a:extLst>
                <a:ext uri="{FF2B5EF4-FFF2-40B4-BE49-F238E27FC236}">
                  <a16:creationId xmlns:a16="http://schemas.microsoft.com/office/drawing/2014/main" id="{789B3398-306E-2E62-0B28-B0554AE50F6F}"/>
                </a:ext>
              </a:extLst>
            </p:cNvPr>
            <p:cNvSpPr/>
            <p:nvPr/>
          </p:nvSpPr>
          <p:spPr>
            <a:xfrm>
              <a:off x="431985" y="251188"/>
              <a:ext cx="11760200" cy="489373"/>
            </a:xfrm>
            <a:custGeom>
              <a:avLst/>
              <a:gdLst/>
              <a:ahLst/>
              <a:cxnLst/>
              <a:rect l="l" t="t" r="r" b="b"/>
              <a:pathLst>
                <a:path w="8820150" h="367030">
                  <a:moveTo>
                    <a:pt x="8820010" y="0"/>
                  </a:moveTo>
                  <a:lnTo>
                    <a:pt x="0" y="0"/>
                  </a:lnTo>
                  <a:lnTo>
                    <a:pt x="0" y="366420"/>
                  </a:lnTo>
                  <a:lnTo>
                    <a:pt x="8820010" y="366420"/>
                  </a:lnTo>
                  <a:lnTo>
                    <a:pt x="8820010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</p:spPr>
          <p:txBody>
            <a:bodyPr wrap="square" lIns="0" tIns="0" rIns="0" bIns="0" rtlCol="0"/>
            <a:lstStyle/>
            <a:p>
              <a:pPr algn="ctr"/>
              <a:r>
                <a:rPr lang="it-IT" sz="3200" b="1" dirty="0">
                  <a:solidFill>
                    <a:schemeClr val="bg1"/>
                  </a:solidFill>
                  <a:latin typeface="Montserrat"/>
                </a:rPr>
                <a:t>CLINICAL CASE</a:t>
              </a:r>
            </a:p>
          </p:txBody>
        </p:sp>
        <p:sp>
          <p:nvSpPr>
            <p:cNvPr id="4" name="object 5">
              <a:extLst>
                <a:ext uri="{FF2B5EF4-FFF2-40B4-BE49-F238E27FC236}">
                  <a16:creationId xmlns:a16="http://schemas.microsoft.com/office/drawing/2014/main" id="{DBDFA0D7-4D08-A7FB-835F-0E3ECF0ABDED}"/>
                </a:ext>
              </a:extLst>
            </p:cNvPr>
            <p:cNvSpPr/>
            <p:nvPr/>
          </p:nvSpPr>
          <p:spPr>
            <a:xfrm>
              <a:off x="1" y="1"/>
              <a:ext cx="607060" cy="1030393"/>
            </a:xfrm>
            <a:custGeom>
              <a:avLst/>
              <a:gdLst/>
              <a:ahLst/>
              <a:cxnLst/>
              <a:rect l="l" t="t" r="r" b="b"/>
              <a:pathLst>
                <a:path w="455295" h="772795">
                  <a:moveTo>
                    <a:pt x="202934" y="0"/>
                  </a:moveTo>
                  <a:lnTo>
                    <a:pt x="0" y="0"/>
                  </a:lnTo>
                  <a:lnTo>
                    <a:pt x="0" y="768186"/>
                  </a:lnTo>
                  <a:lnTo>
                    <a:pt x="7449" y="769487"/>
                  </a:lnTo>
                  <a:lnTo>
                    <a:pt x="54173" y="772182"/>
                  </a:lnTo>
                  <a:lnTo>
                    <a:pt x="100897" y="769487"/>
                  </a:lnTo>
                  <a:lnTo>
                    <a:pt x="146038" y="761601"/>
                  </a:lnTo>
                  <a:lnTo>
                    <a:pt x="189295" y="748825"/>
                  </a:lnTo>
                  <a:lnTo>
                    <a:pt x="230367" y="731460"/>
                  </a:lnTo>
                  <a:lnTo>
                    <a:pt x="268955" y="709807"/>
                  </a:lnTo>
                  <a:lnTo>
                    <a:pt x="304757" y="684165"/>
                  </a:lnTo>
                  <a:lnTo>
                    <a:pt x="337473" y="654836"/>
                  </a:lnTo>
                  <a:lnTo>
                    <a:pt x="366802" y="622120"/>
                  </a:lnTo>
                  <a:lnTo>
                    <a:pt x="392444" y="586318"/>
                  </a:lnTo>
                  <a:lnTo>
                    <a:pt x="414097" y="547730"/>
                  </a:lnTo>
                  <a:lnTo>
                    <a:pt x="431462" y="506657"/>
                  </a:lnTo>
                  <a:lnTo>
                    <a:pt x="444238" y="463400"/>
                  </a:lnTo>
                  <a:lnTo>
                    <a:pt x="452124" y="418259"/>
                  </a:lnTo>
                  <a:lnTo>
                    <a:pt x="454820" y="371535"/>
                  </a:lnTo>
                  <a:lnTo>
                    <a:pt x="452124" y="324809"/>
                  </a:lnTo>
                  <a:lnTo>
                    <a:pt x="444238" y="279666"/>
                  </a:lnTo>
                  <a:lnTo>
                    <a:pt x="431462" y="236407"/>
                  </a:lnTo>
                  <a:lnTo>
                    <a:pt x="414097" y="195333"/>
                  </a:lnTo>
                  <a:lnTo>
                    <a:pt x="392444" y="156744"/>
                  </a:lnTo>
                  <a:lnTo>
                    <a:pt x="366802" y="120940"/>
                  </a:lnTo>
                  <a:lnTo>
                    <a:pt x="337473" y="88224"/>
                  </a:lnTo>
                  <a:lnTo>
                    <a:pt x="304757" y="58894"/>
                  </a:lnTo>
                  <a:lnTo>
                    <a:pt x="268955" y="33252"/>
                  </a:lnTo>
                  <a:lnTo>
                    <a:pt x="230367" y="11598"/>
                  </a:lnTo>
                  <a:lnTo>
                    <a:pt x="202934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sp>
        <p:nvSpPr>
          <p:cNvPr id="7" name="Rettangolo 6"/>
          <p:cNvSpPr/>
          <p:nvPr/>
        </p:nvSpPr>
        <p:spPr>
          <a:xfrm>
            <a:off x="431984" y="1698842"/>
            <a:ext cx="405152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5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Candidabile?</a:t>
            </a:r>
          </a:p>
        </p:txBody>
      </p:sp>
      <p:sp>
        <p:nvSpPr>
          <p:cNvPr id="8" name="Rettangolo 7"/>
          <p:cNvSpPr/>
          <p:nvPr/>
        </p:nvSpPr>
        <p:spPr>
          <a:xfrm>
            <a:off x="529524" y="1158146"/>
            <a:ext cx="377505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32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Paziente </a:t>
            </a:r>
            <a:r>
              <a:rPr lang="it-IT" sz="32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A.</a:t>
            </a:r>
            <a:endParaRPr lang="it-IT" sz="32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5348749" y="1237177"/>
            <a:ext cx="6949418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PARAMETRI EOSS </a:t>
            </a:r>
          </a:p>
          <a:p>
            <a:r>
              <a:rPr lang="it-IT" sz="32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SECONDO STADIO DI OBESITA.</a:t>
            </a:r>
          </a:p>
          <a:p>
            <a:r>
              <a:rPr lang="it-IT" sz="32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BMI 42.5                PESO 120KG</a:t>
            </a:r>
          </a:p>
          <a:p>
            <a:endParaRPr lang="it-IT" dirty="0"/>
          </a:p>
          <a:p>
            <a:r>
              <a:rPr lang="it-IT" b="1" dirty="0"/>
              <a:t>INQUADRAMENTO EMATOCHIMICO/DIAGNOSTICO:</a:t>
            </a: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SINDROME METABOLICA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AST, ALT, CHO, GGT ELEVATI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GLICEMIA A DIGIUNO 108 EMOGLICATA 6.7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FEGATO STEATOSICO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GRASSO VISCERALE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WHR 1.2 ANGOLO DI FASE: &lt; 4,5°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CARENZA MARZIALE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CARENZA VIT D</a:t>
            </a:r>
          </a:p>
        </p:txBody>
      </p:sp>
      <p:pic>
        <p:nvPicPr>
          <p:cNvPr id="2050" name="Picture 2" descr="Immagini e foto stock di Paziente obeso | DepositPhot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008" y="3162867"/>
            <a:ext cx="3993698" cy="2647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5493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F7A758-EB53-EBC9-AAA9-3E2A7ABE3C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1">
            <a:extLst>
              <a:ext uri="{FF2B5EF4-FFF2-40B4-BE49-F238E27FC236}">
                <a16:creationId xmlns:a16="http://schemas.microsoft.com/office/drawing/2014/main" id="{9B8C92FF-1459-5953-1836-A6111B851312}"/>
              </a:ext>
            </a:extLst>
          </p:cNvPr>
          <p:cNvGrpSpPr/>
          <p:nvPr/>
        </p:nvGrpSpPr>
        <p:grpSpPr>
          <a:xfrm>
            <a:off x="0" y="0"/>
            <a:ext cx="12192184" cy="1030393"/>
            <a:chOff x="1" y="1"/>
            <a:chExt cx="12192184" cy="1030393"/>
          </a:xfrm>
        </p:grpSpPr>
        <p:sp>
          <p:nvSpPr>
            <p:cNvPr id="3" name="object 2">
              <a:extLst>
                <a:ext uri="{FF2B5EF4-FFF2-40B4-BE49-F238E27FC236}">
                  <a16:creationId xmlns:a16="http://schemas.microsoft.com/office/drawing/2014/main" id="{789B3398-306E-2E62-0B28-B0554AE50F6F}"/>
                </a:ext>
              </a:extLst>
            </p:cNvPr>
            <p:cNvSpPr/>
            <p:nvPr/>
          </p:nvSpPr>
          <p:spPr>
            <a:xfrm>
              <a:off x="431985" y="251188"/>
              <a:ext cx="11760200" cy="489373"/>
            </a:xfrm>
            <a:custGeom>
              <a:avLst/>
              <a:gdLst/>
              <a:ahLst/>
              <a:cxnLst/>
              <a:rect l="l" t="t" r="r" b="b"/>
              <a:pathLst>
                <a:path w="8820150" h="367030">
                  <a:moveTo>
                    <a:pt x="8820010" y="0"/>
                  </a:moveTo>
                  <a:lnTo>
                    <a:pt x="0" y="0"/>
                  </a:lnTo>
                  <a:lnTo>
                    <a:pt x="0" y="366420"/>
                  </a:lnTo>
                  <a:lnTo>
                    <a:pt x="8820010" y="366420"/>
                  </a:lnTo>
                  <a:lnTo>
                    <a:pt x="8820010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</p:spPr>
          <p:txBody>
            <a:bodyPr wrap="square" lIns="0" tIns="0" rIns="0" bIns="0" rtlCol="0"/>
            <a:lstStyle/>
            <a:p>
              <a:pPr algn="ctr"/>
              <a:r>
                <a:rPr lang="it-IT" sz="3200" b="1" dirty="0">
                  <a:solidFill>
                    <a:schemeClr val="bg1"/>
                  </a:solidFill>
                  <a:latin typeface="Montserrat"/>
                </a:rPr>
                <a:t>CLINICAL CASE</a:t>
              </a:r>
            </a:p>
          </p:txBody>
        </p:sp>
        <p:sp>
          <p:nvSpPr>
            <p:cNvPr id="4" name="object 5">
              <a:extLst>
                <a:ext uri="{FF2B5EF4-FFF2-40B4-BE49-F238E27FC236}">
                  <a16:creationId xmlns:a16="http://schemas.microsoft.com/office/drawing/2014/main" id="{DBDFA0D7-4D08-A7FB-835F-0E3ECF0ABDED}"/>
                </a:ext>
              </a:extLst>
            </p:cNvPr>
            <p:cNvSpPr/>
            <p:nvPr/>
          </p:nvSpPr>
          <p:spPr>
            <a:xfrm>
              <a:off x="1" y="1"/>
              <a:ext cx="607060" cy="1030393"/>
            </a:xfrm>
            <a:custGeom>
              <a:avLst/>
              <a:gdLst/>
              <a:ahLst/>
              <a:cxnLst/>
              <a:rect l="l" t="t" r="r" b="b"/>
              <a:pathLst>
                <a:path w="455295" h="772795">
                  <a:moveTo>
                    <a:pt x="202934" y="0"/>
                  </a:moveTo>
                  <a:lnTo>
                    <a:pt x="0" y="0"/>
                  </a:lnTo>
                  <a:lnTo>
                    <a:pt x="0" y="768186"/>
                  </a:lnTo>
                  <a:lnTo>
                    <a:pt x="7449" y="769487"/>
                  </a:lnTo>
                  <a:lnTo>
                    <a:pt x="54173" y="772182"/>
                  </a:lnTo>
                  <a:lnTo>
                    <a:pt x="100897" y="769487"/>
                  </a:lnTo>
                  <a:lnTo>
                    <a:pt x="146038" y="761601"/>
                  </a:lnTo>
                  <a:lnTo>
                    <a:pt x="189295" y="748825"/>
                  </a:lnTo>
                  <a:lnTo>
                    <a:pt x="230367" y="731460"/>
                  </a:lnTo>
                  <a:lnTo>
                    <a:pt x="268955" y="709807"/>
                  </a:lnTo>
                  <a:lnTo>
                    <a:pt x="304757" y="684165"/>
                  </a:lnTo>
                  <a:lnTo>
                    <a:pt x="337473" y="654836"/>
                  </a:lnTo>
                  <a:lnTo>
                    <a:pt x="366802" y="622120"/>
                  </a:lnTo>
                  <a:lnTo>
                    <a:pt x="392444" y="586318"/>
                  </a:lnTo>
                  <a:lnTo>
                    <a:pt x="414097" y="547730"/>
                  </a:lnTo>
                  <a:lnTo>
                    <a:pt x="431462" y="506657"/>
                  </a:lnTo>
                  <a:lnTo>
                    <a:pt x="444238" y="463400"/>
                  </a:lnTo>
                  <a:lnTo>
                    <a:pt x="452124" y="418259"/>
                  </a:lnTo>
                  <a:lnTo>
                    <a:pt x="454820" y="371535"/>
                  </a:lnTo>
                  <a:lnTo>
                    <a:pt x="452124" y="324809"/>
                  </a:lnTo>
                  <a:lnTo>
                    <a:pt x="444238" y="279666"/>
                  </a:lnTo>
                  <a:lnTo>
                    <a:pt x="431462" y="236407"/>
                  </a:lnTo>
                  <a:lnTo>
                    <a:pt x="414097" y="195333"/>
                  </a:lnTo>
                  <a:lnTo>
                    <a:pt x="392444" y="156744"/>
                  </a:lnTo>
                  <a:lnTo>
                    <a:pt x="366802" y="120940"/>
                  </a:lnTo>
                  <a:lnTo>
                    <a:pt x="337473" y="88224"/>
                  </a:lnTo>
                  <a:lnTo>
                    <a:pt x="304757" y="58894"/>
                  </a:lnTo>
                  <a:lnTo>
                    <a:pt x="268955" y="33252"/>
                  </a:lnTo>
                  <a:lnTo>
                    <a:pt x="230367" y="11598"/>
                  </a:lnTo>
                  <a:lnTo>
                    <a:pt x="202934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sp>
        <p:nvSpPr>
          <p:cNvPr id="7" name="Rettangolo 6"/>
          <p:cNvSpPr/>
          <p:nvPr/>
        </p:nvSpPr>
        <p:spPr>
          <a:xfrm>
            <a:off x="814395" y="1175622"/>
            <a:ext cx="2734003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28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Candidabile?</a:t>
            </a:r>
          </a:p>
        </p:txBody>
      </p:sp>
      <p:sp>
        <p:nvSpPr>
          <p:cNvPr id="8" name="Rettangolo 7"/>
          <p:cNvSpPr/>
          <p:nvPr/>
        </p:nvSpPr>
        <p:spPr>
          <a:xfrm>
            <a:off x="-442923" y="764376"/>
            <a:ext cx="377505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32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Paziente </a:t>
            </a:r>
            <a:r>
              <a:rPr lang="it-IT" sz="32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A.</a:t>
            </a:r>
            <a:endParaRPr lang="it-IT" sz="32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5348749" y="1237177"/>
            <a:ext cx="694941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STORIA NUTRIZIONALE:</a:t>
            </a:r>
          </a:p>
          <a:p>
            <a:endParaRPr lang="it-IT" sz="32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it-IT" dirty="0"/>
              <a:t>SOVRAPPESO ADOLESCENZIALE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it-IT" dirty="0"/>
              <a:t>NON CONOSCENZA DELL’EDUCAZIONE ALIMENTARE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it-IT" dirty="0"/>
              <a:t>APPROCCI ALIMENTARTI FALLIEMENTARI </a:t>
            </a:r>
            <a:r>
              <a:rPr lang="it-IT" dirty="0">
                <a:sym typeface="Wingdings" panose="05000000000000000000" pitchFamily="2" charset="2"/>
              </a:rPr>
              <a:t> </a:t>
            </a:r>
            <a:r>
              <a:rPr lang="it-IT" dirty="0"/>
              <a:t>WEITGH REGAIN.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it-IT" sz="32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8781" y="1784213"/>
            <a:ext cx="3305542" cy="4669734"/>
          </a:xfrm>
          <a:prstGeom prst="rect">
            <a:avLst/>
          </a:prstGeom>
        </p:spPr>
      </p:pic>
      <p:sp>
        <p:nvSpPr>
          <p:cNvPr id="12" name="CasellaDiTesto 11"/>
          <p:cNvSpPr txBox="1"/>
          <p:nvPr/>
        </p:nvSpPr>
        <p:spPr>
          <a:xfrm>
            <a:off x="5348749" y="3434136"/>
            <a:ext cx="6949418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ABITUDINI ALIMENTARI:</a:t>
            </a:r>
          </a:p>
          <a:p>
            <a:endParaRPr lang="it-IT" sz="32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it-IT" dirty="0"/>
              <a:t>SPILUCCAMENTO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it-IT" dirty="0"/>
              <a:t>PASTI FAST- PRECOTTI -CONFEZIONATI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it-IT" dirty="0"/>
              <a:t>BEVANDE GASSATE </a:t>
            </a:r>
          </a:p>
          <a:p>
            <a:r>
              <a:rPr lang="it-IT" dirty="0"/>
              <a:t>CONSUMATI PER LO PIU IN PIEDI O SUL DIVANO</a:t>
            </a:r>
          </a:p>
        </p:txBody>
      </p:sp>
    </p:spTree>
    <p:extLst>
      <p:ext uri="{BB962C8B-B14F-4D97-AF65-F5344CB8AC3E}">
        <p14:creationId xmlns:p14="http://schemas.microsoft.com/office/powerpoint/2010/main" val="2698735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776B7E-FFF3-5A37-C92E-B13E8E57F5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569E85E0-4F8C-AD0D-9D08-C0D5931930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335" y="1120602"/>
            <a:ext cx="4848628" cy="2153539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51A033A3-B3D3-1FB1-2F3C-21C0385355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9083" y="1297857"/>
            <a:ext cx="6448249" cy="5226659"/>
          </a:xfrm>
          <a:prstGeom prst="rect">
            <a:avLst/>
          </a:prstGeom>
        </p:spPr>
      </p:pic>
      <p:grpSp>
        <p:nvGrpSpPr>
          <p:cNvPr id="5" name="Gruppo 4">
            <a:extLst>
              <a:ext uri="{FF2B5EF4-FFF2-40B4-BE49-F238E27FC236}">
                <a16:creationId xmlns:a16="http://schemas.microsoft.com/office/drawing/2014/main" id="{9B8C92FF-1459-5953-1836-A6111B851312}"/>
              </a:ext>
            </a:extLst>
          </p:cNvPr>
          <p:cNvGrpSpPr/>
          <p:nvPr/>
        </p:nvGrpSpPr>
        <p:grpSpPr>
          <a:xfrm>
            <a:off x="0" y="0"/>
            <a:ext cx="12192184" cy="1030393"/>
            <a:chOff x="1" y="1"/>
            <a:chExt cx="12192184" cy="1030393"/>
          </a:xfrm>
        </p:grpSpPr>
        <p:sp>
          <p:nvSpPr>
            <p:cNvPr id="6" name="object 2">
              <a:extLst>
                <a:ext uri="{FF2B5EF4-FFF2-40B4-BE49-F238E27FC236}">
                  <a16:creationId xmlns:a16="http://schemas.microsoft.com/office/drawing/2014/main" id="{789B3398-306E-2E62-0B28-B0554AE50F6F}"/>
                </a:ext>
              </a:extLst>
            </p:cNvPr>
            <p:cNvSpPr/>
            <p:nvPr/>
          </p:nvSpPr>
          <p:spPr>
            <a:xfrm>
              <a:off x="431985" y="251188"/>
              <a:ext cx="11760200" cy="489373"/>
            </a:xfrm>
            <a:custGeom>
              <a:avLst/>
              <a:gdLst/>
              <a:ahLst/>
              <a:cxnLst/>
              <a:rect l="l" t="t" r="r" b="b"/>
              <a:pathLst>
                <a:path w="8820150" h="367030">
                  <a:moveTo>
                    <a:pt x="8820010" y="0"/>
                  </a:moveTo>
                  <a:lnTo>
                    <a:pt x="0" y="0"/>
                  </a:lnTo>
                  <a:lnTo>
                    <a:pt x="0" y="366420"/>
                  </a:lnTo>
                  <a:lnTo>
                    <a:pt x="8820010" y="366420"/>
                  </a:lnTo>
                  <a:lnTo>
                    <a:pt x="8820010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</p:spPr>
          <p:txBody>
            <a:bodyPr wrap="square" lIns="0" tIns="0" rIns="0" bIns="0" rtlCol="0"/>
            <a:lstStyle/>
            <a:p>
              <a:endParaRPr sz="2400" dirty="0"/>
            </a:p>
          </p:txBody>
        </p:sp>
        <p:sp>
          <p:nvSpPr>
            <p:cNvPr id="8" name="object 5">
              <a:extLst>
                <a:ext uri="{FF2B5EF4-FFF2-40B4-BE49-F238E27FC236}">
                  <a16:creationId xmlns:a16="http://schemas.microsoft.com/office/drawing/2014/main" id="{DBDFA0D7-4D08-A7FB-835F-0E3ECF0ABDED}"/>
                </a:ext>
              </a:extLst>
            </p:cNvPr>
            <p:cNvSpPr/>
            <p:nvPr/>
          </p:nvSpPr>
          <p:spPr>
            <a:xfrm>
              <a:off x="1" y="1"/>
              <a:ext cx="607060" cy="1030393"/>
            </a:xfrm>
            <a:custGeom>
              <a:avLst/>
              <a:gdLst/>
              <a:ahLst/>
              <a:cxnLst/>
              <a:rect l="l" t="t" r="r" b="b"/>
              <a:pathLst>
                <a:path w="455295" h="772795">
                  <a:moveTo>
                    <a:pt x="202934" y="0"/>
                  </a:moveTo>
                  <a:lnTo>
                    <a:pt x="0" y="0"/>
                  </a:lnTo>
                  <a:lnTo>
                    <a:pt x="0" y="768186"/>
                  </a:lnTo>
                  <a:lnTo>
                    <a:pt x="7449" y="769487"/>
                  </a:lnTo>
                  <a:lnTo>
                    <a:pt x="54173" y="772182"/>
                  </a:lnTo>
                  <a:lnTo>
                    <a:pt x="100897" y="769487"/>
                  </a:lnTo>
                  <a:lnTo>
                    <a:pt x="146038" y="761601"/>
                  </a:lnTo>
                  <a:lnTo>
                    <a:pt x="189295" y="748825"/>
                  </a:lnTo>
                  <a:lnTo>
                    <a:pt x="230367" y="731460"/>
                  </a:lnTo>
                  <a:lnTo>
                    <a:pt x="268955" y="709807"/>
                  </a:lnTo>
                  <a:lnTo>
                    <a:pt x="304757" y="684165"/>
                  </a:lnTo>
                  <a:lnTo>
                    <a:pt x="337473" y="654836"/>
                  </a:lnTo>
                  <a:lnTo>
                    <a:pt x="366802" y="622120"/>
                  </a:lnTo>
                  <a:lnTo>
                    <a:pt x="392444" y="586318"/>
                  </a:lnTo>
                  <a:lnTo>
                    <a:pt x="414097" y="547730"/>
                  </a:lnTo>
                  <a:lnTo>
                    <a:pt x="431462" y="506657"/>
                  </a:lnTo>
                  <a:lnTo>
                    <a:pt x="444238" y="463400"/>
                  </a:lnTo>
                  <a:lnTo>
                    <a:pt x="452124" y="418259"/>
                  </a:lnTo>
                  <a:lnTo>
                    <a:pt x="454820" y="371535"/>
                  </a:lnTo>
                  <a:lnTo>
                    <a:pt x="452124" y="324809"/>
                  </a:lnTo>
                  <a:lnTo>
                    <a:pt x="444238" y="279666"/>
                  </a:lnTo>
                  <a:lnTo>
                    <a:pt x="431462" y="236407"/>
                  </a:lnTo>
                  <a:lnTo>
                    <a:pt x="414097" y="195333"/>
                  </a:lnTo>
                  <a:lnTo>
                    <a:pt x="392444" y="156744"/>
                  </a:lnTo>
                  <a:lnTo>
                    <a:pt x="366802" y="120940"/>
                  </a:lnTo>
                  <a:lnTo>
                    <a:pt x="337473" y="88224"/>
                  </a:lnTo>
                  <a:lnTo>
                    <a:pt x="304757" y="58894"/>
                  </a:lnTo>
                  <a:lnTo>
                    <a:pt x="268955" y="33252"/>
                  </a:lnTo>
                  <a:lnTo>
                    <a:pt x="230367" y="11598"/>
                  </a:lnTo>
                  <a:lnTo>
                    <a:pt x="202934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pic>
        <p:nvPicPr>
          <p:cNvPr id="9" name="Picture 4" descr="Come Prepararsi alla Sleeve Gastrectomy - You'Specialis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984" y="3870689"/>
            <a:ext cx="4545043" cy="2349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2207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magine 19">
            <a:extLst>
              <a:ext uri="{FF2B5EF4-FFF2-40B4-BE49-F238E27FC236}">
                <a16:creationId xmlns:a16="http://schemas.microsoft.com/office/drawing/2014/main" id="{F231CADD-75E2-4341-AFCD-9494C6885E9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916" t="21630" r="29917" b="38963"/>
          <a:stretch/>
        </p:blipFill>
        <p:spPr>
          <a:xfrm>
            <a:off x="743357" y="984530"/>
            <a:ext cx="5872480" cy="2570127"/>
          </a:xfrm>
          <a:prstGeom prst="rect">
            <a:avLst/>
          </a:prstGeom>
        </p:spPr>
      </p:pic>
      <p:pic>
        <p:nvPicPr>
          <p:cNvPr id="21" name="Immagine 20">
            <a:extLst>
              <a:ext uri="{FF2B5EF4-FFF2-40B4-BE49-F238E27FC236}">
                <a16:creationId xmlns:a16="http://schemas.microsoft.com/office/drawing/2014/main" id="{86373E98-8883-4F17-BF64-D1C95113F23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0688" t="18715" r="10894" b="27462"/>
          <a:stretch/>
        </p:blipFill>
        <p:spPr>
          <a:xfrm>
            <a:off x="674531" y="3554657"/>
            <a:ext cx="4321385" cy="2239587"/>
          </a:xfrm>
          <a:prstGeom prst="rect">
            <a:avLst/>
          </a:prstGeom>
        </p:spPr>
      </p:pic>
      <p:grpSp>
        <p:nvGrpSpPr>
          <p:cNvPr id="7" name="Gruppo 6">
            <a:extLst>
              <a:ext uri="{FF2B5EF4-FFF2-40B4-BE49-F238E27FC236}">
                <a16:creationId xmlns:a16="http://schemas.microsoft.com/office/drawing/2014/main" id="{9B8C92FF-1459-5953-1836-A6111B851312}"/>
              </a:ext>
            </a:extLst>
          </p:cNvPr>
          <p:cNvGrpSpPr/>
          <p:nvPr/>
        </p:nvGrpSpPr>
        <p:grpSpPr>
          <a:xfrm>
            <a:off x="-635620" y="0"/>
            <a:ext cx="12192184" cy="1030393"/>
            <a:chOff x="1" y="1"/>
            <a:chExt cx="12192184" cy="1030393"/>
          </a:xfrm>
        </p:grpSpPr>
        <p:sp>
          <p:nvSpPr>
            <p:cNvPr id="8" name="object 2">
              <a:extLst>
                <a:ext uri="{FF2B5EF4-FFF2-40B4-BE49-F238E27FC236}">
                  <a16:creationId xmlns:a16="http://schemas.microsoft.com/office/drawing/2014/main" id="{789B3398-306E-2E62-0B28-B0554AE50F6F}"/>
                </a:ext>
              </a:extLst>
            </p:cNvPr>
            <p:cNvSpPr/>
            <p:nvPr/>
          </p:nvSpPr>
          <p:spPr>
            <a:xfrm>
              <a:off x="431985" y="251188"/>
              <a:ext cx="11760200" cy="489373"/>
            </a:xfrm>
            <a:custGeom>
              <a:avLst/>
              <a:gdLst/>
              <a:ahLst/>
              <a:cxnLst/>
              <a:rect l="l" t="t" r="r" b="b"/>
              <a:pathLst>
                <a:path w="8820150" h="367030">
                  <a:moveTo>
                    <a:pt x="8820010" y="0"/>
                  </a:moveTo>
                  <a:lnTo>
                    <a:pt x="0" y="0"/>
                  </a:lnTo>
                  <a:lnTo>
                    <a:pt x="0" y="366420"/>
                  </a:lnTo>
                  <a:lnTo>
                    <a:pt x="8820010" y="366420"/>
                  </a:lnTo>
                  <a:lnTo>
                    <a:pt x="8820010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</p:spPr>
          <p:txBody>
            <a:bodyPr wrap="square" lIns="0" tIns="0" rIns="0" bIns="0" rtlCol="0"/>
            <a:lstStyle/>
            <a:p>
              <a:endParaRPr sz="2400" dirty="0"/>
            </a:p>
          </p:txBody>
        </p:sp>
        <p:sp>
          <p:nvSpPr>
            <p:cNvPr id="9" name="object 5">
              <a:extLst>
                <a:ext uri="{FF2B5EF4-FFF2-40B4-BE49-F238E27FC236}">
                  <a16:creationId xmlns:a16="http://schemas.microsoft.com/office/drawing/2014/main" id="{DBDFA0D7-4D08-A7FB-835F-0E3ECF0ABDED}"/>
                </a:ext>
              </a:extLst>
            </p:cNvPr>
            <p:cNvSpPr/>
            <p:nvPr/>
          </p:nvSpPr>
          <p:spPr>
            <a:xfrm>
              <a:off x="1" y="1"/>
              <a:ext cx="607060" cy="1030393"/>
            </a:xfrm>
            <a:custGeom>
              <a:avLst/>
              <a:gdLst/>
              <a:ahLst/>
              <a:cxnLst/>
              <a:rect l="l" t="t" r="r" b="b"/>
              <a:pathLst>
                <a:path w="455295" h="772795">
                  <a:moveTo>
                    <a:pt x="202934" y="0"/>
                  </a:moveTo>
                  <a:lnTo>
                    <a:pt x="0" y="0"/>
                  </a:lnTo>
                  <a:lnTo>
                    <a:pt x="0" y="768186"/>
                  </a:lnTo>
                  <a:lnTo>
                    <a:pt x="7449" y="769487"/>
                  </a:lnTo>
                  <a:lnTo>
                    <a:pt x="54173" y="772182"/>
                  </a:lnTo>
                  <a:lnTo>
                    <a:pt x="100897" y="769487"/>
                  </a:lnTo>
                  <a:lnTo>
                    <a:pt x="146038" y="761601"/>
                  </a:lnTo>
                  <a:lnTo>
                    <a:pt x="189295" y="748825"/>
                  </a:lnTo>
                  <a:lnTo>
                    <a:pt x="230367" y="731460"/>
                  </a:lnTo>
                  <a:lnTo>
                    <a:pt x="268955" y="709807"/>
                  </a:lnTo>
                  <a:lnTo>
                    <a:pt x="304757" y="684165"/>
                  </a:lnTo>
                  <a:lnTo>
                    <a:pt x="337473" y="654836"/>
                  </a:lnTo>
                  <a:lnTo>
                    <a:pt x="366802" y="622120"/>
                  </a:lnTo>
                  <a:lnTo>
                    <a:pt x="392444" y="586318"/>
                  </a:lnTo>
                  <a:lnTo>
                    <a:pt x="414097" y="547730"/>
                  </a:lnTo>
                  <a:lnTo>
                    <a:pt x="431462" y="506657"/>
                  </a:lnTo>
                  <a:lnTo>
                    <a:pt x="444238" y="463400"/>
                  </a:lnTo>
                  <a:lnTo>
                    <a:pt x="452124" y="418259"/>
                  </a:lnTo>
                  <a:lnTo>
                    <a:pt x="454820" y="371535"/>
                  </a:lnTo>
                  <a:lnTo>
                    <a:pt x="452124" y="324809"/>
                  </a:lnTo>
                  <a:lnTo>
                    <a:pt x="444238" y="279666"/>
                  </a:lnTo>
                  <a:lnTo>
                    <a:pt x="431462" y="236407"/>
                  </a:lnTo>
                  <a:lnTo>
                    <a:pt x="414097" y="195333"/>
                  </a:lnTo>
                  <a:lnTo>
                    <a:pt x="392444" y="156744"/>
                  </a:lnTo>
                  <a:lnTo>
                    <a:pt x="366802" y="120940"/>
                  </a:lnTo>
                  <a:lnTo>
                    <a:pt x="337473" y="88224"/>
                  </a:lnTo>
                  <a:lnTo>
                    <a:pt x="304757" y="58894"/>
                  </a:lnTo>
                  <a:lnTo>
                    <a:pt x="268955" y="33252"/>
                  </a:lnTo>
                  <a:lnTo>
                    <a:pt x="230367" y="11598"/>
                  </a:lnTo>
                  <a:lnTo>
                    <a:pt x="202934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sp>
        <p:nvSpPr>
          <p:cNvPr id="2" name="Rettangolo 1"/>
          <p:cNvSpPr/>
          <p:nvPr/>
        </p:nvSpPr>
        <p:spPr>
          <a:xfrm>
            <a:off x="3825854" y="307924"/>
            <a:ext cx="59273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2000" b="1" dirty="0">
                <a:solidFill>
                  <a:schemeClr val="bg1"/>
                </a:solidFill>
                <a:latin typeface="Montserrat"/>
              </a:rPr>
              <a:t>BARIATRIC</a:t>
            </a:r>
            <a:r>
              <a:rPr lang="it-IT" sz="2000" dirty="0">
                <a:solidFill>
                  <a:schemeClr val="bg1"/>
                </a:solidFill>
                <a:latin typeface="Montserrat"/>
              </a:rPr>
              <a:t> </a:t>
            </a:r>
            <a:r>
              <a:rPr lang="it-IT" sz="2000" b="1" dirty="0">
                <a:solidFill>
                  <a:schemeClr val="bg1"/>
                </a:solidFill>
                <a:latin typeface="Montserrat"/>
              </a:rPr>
              <a:t>SURGERY: PRE-OPERATIVE CARE</a:t>
            </a:r>
          </a:p>
        </p:txBody>
      </p:sp>
      <p:pic>
        <p:nvPicPr>
          <p:cNvPr id="4098" name="Picture 2" descr="Il follow-up a lungo termine della chirurgia metabolica | L'Endocrino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9518" y="957630"/>
            <a:ext cx="5212145" cy="3576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Tabel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6152555"/>
              </p:ext>
            </p:extLst>
          </p:nvPr>
        </p:nvGraphicFramePr>
        <p:xfrm>
          <a:off x="5844192" y="4668730"/>
          <a:ext cx="5969802" cy="19698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72030">
                  <a:extLst>
                    <a:ext uri="{9D8B030D-6E8A-4147-A177-3AD203B41FA5}">
                      <a16:colId xmlns:a16="http://schemas.microsoft.com/office/drawing/2014/main" val="3222880834"/>
                    </a:ext>
                  </a:extLst>
                </a:gridCol>
                <a:gridCol w="3397772">
                  <a:extLst>
                    <a:ext uri="{9D8B030D-6E8A-4147-A177-3AD203B41FA5}">
                      <a16:colId xmlns:a16="http://schemas.microsoft.com/office/drawing/2014/main" val="1199654673"/>
                    </a:ext>
                  </a:extLst>
                </a:gridCol>
              </a:tblGrid>
              <a:tr h="492455">
                <a:tc>
                  <a:txBody>
                    <a:bodyPr/>
                    <a:lstStyle/>
                    <a:p>
                      <a:pPr marL="342900" marR="223520" lvl="0" indent="-342900" algn="l" fontAlgn="base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it-IT" sz="1400" u="none" strike="noStrike" kern="0" spc="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BASELINE</a:t>
                      </a:r>
                      <a:endParaRPr lang="it-IT" sz="1400" u="none" strike="noStrike" kern="0" spc="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800" marR="274320" marT="50800" marB="50800"/>
                </a:tc>
                <a:tc>
                  <a:txBody>
                    <a:bodyPr/>
                    <a:lstStyle/>
                    <a:p>
                      <a:pPr marL="342900" marR="223520" lvl="0" indent="-342900" algn="just" fontAlgn="base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it-IT" sz="1400" u="none" strike="noStrike" kern="0" spc="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4-8 WEEKS PRE INTERVENTO</a:t>
                      </a:r>
                      <a:endParaRPr lang="it-IT" sz="1400" u="none" strike="noStrike" kern="0" spc="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800" marR="274320" marT="50800" marB="50800"/>
                </a:tc>
                <a:extLst>
                  <a:ext uri="{0D108BD9-81ED-4DB2-BD59-A6C34878D82A}">
                    <a16:rowId xmlns:a16="http://schemas.microsoft.com/office/drawing/2014/main" val="1562118380"/>
                  </a:ext>
                </a:extLst>
              </a:tr>
              <a:tr h="492455">
                <a:tc>
                  <a:txBody>
                    <a:bodyPr/>
                    <a:lstStyle/>
                    <a:p>
                      <a:pPr marR="222885" indent="-89535" algn="l">
                        <a:lnSpc>
                          <a:spcPct val="150000"/>
                        </a:lnSpc>
                        <a:spcBef>
                          <a:spcPts val="995"/>
                        </a:spcBef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PESO 120KG</a:t>
                      </a:r>
                      <a:endParaRPr lang="it-IT" sz="14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0845" marR="273685" marT="50800" marB="50800"/>
                </a:tc>
                <a:tc>
                  <a:txBody>
                    <a:bodyPr/>
                    <a:lstStyle/>
                    <a:p>
                      <a:pPr marL="342900" marR="222885" lvl="0" indent="-342900" algn="just" fontAlgn="base">
                        <a:lnSpc>
                          <a:spcPct val="150000"/>
                        </a:lnSpc>
                        <a:spcBef>
                          <a:spcPts val="995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it-IT" sz="1400" u="none" strike="noStrike" kern="0" spc="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&lt;</a:t>
                      </a:r>
                      <a:r>
                        <a:rPr lang="it-IT" sz="1400" u="none" strike="noStrike" kern="0" spc="0" baseline="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 </a:t>
                      </a:r>
                      <a:r>
                        <a:rPr lang="it-IT" sz="1400" u="none" strike="noStrike" kern="0" spc="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20KG</a:t>
                      </a:r>
                      <a:endParaRPr lang="it-IT" sz="1400" u="none" strike="noStrike" kern="0" spc="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800" marR="273685" marT="50800" marB="50800"/>
                </a:tc>
                <a:extLst>
                  <a:ext uri="{0D108BD9-81ED-4DB2-BD59-A6C34878D82A}">
                    <a16:rowId xmlns:a16="http://schemas.microsoft.com/office/drawing/2014/main" val="4284306218"/>
                  </a:ext>
                </a:extLst>
              </a:tr>
              <a:tr h="492455">
                <a:tc>
                  <a:txBody>
                    <a:bodyPr/>
                    <a:lstStyle/>
                    <a:p>
                      <a:pPr marR="222885" indent="-89535" algn="l">
                        <a:lnSpc>
                          <a:spcPct val="150000"/>
                        </a:lnSpc>
                        <a:spcBef>
                          <a:spcPts val="995"/>
                        </a:spcBef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VOLUME EPATICO</a:t>
                      </a:r>
                      <a:endParaRPr lang="it-IT" sz="14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0845" marR="273685" marT="50800" marB="50800"/>
                </a:tc>
                <a:tc>
                  <a:txBody>
                    <a:bodyPr/>
                    <a:lstStyle/>
                    <a:p>
                      <a:pPr marL="342900" marR="222885" lvl="0" indent="-342900" algn="just" fontAlgn="base">
                        <a:lnSpc>
                          <a:spcPct val="150000"/>
                        </a:lnSpc>
                        <a:spcBef>
                          <a:spcPts val="995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it-IT" sz="1400" u="none" strike="noStrike" kern="0" spc="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&lt; 15 CM</a:t>
                      </a:r>
                      <a:endParaRPr lang="it-IT" sz="1400" u="none" strike="noStrike" kern="0" spc="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800" marR="273685" marT="50800" marB="50800"/>
                </a:tc>
                <a:extLst>
                  <a:ext uri="{0D108BD9-81ED-4DB2-BD59-A6C34878D82A}">
                    <a16:rowId xmlns:a16="http://schemas.microsoft.com/office/drawing/2014/main" val="3442195318"/>
                  </a:ext>
                </a:extLst>
              </a:tr>
              <a:tr h="492455">
                <a:tc>
                  <a:txBody>
                    <a:bodyPr/>
                    <a:lstStyle/>
                    <a:p>
                      <a:pPr marR="222885" indent="-89535" algn="l">
                        <a:lnSpc>
                          <a:spcPct val="150000"/>
                        </a:lnSpc>
                        <a:spcBef>
                          <a:spcPts val="995"/>
                        </a:spcBef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DEFICIT B12, FE, VIT.D</a:t>
                      </a:r>
                      <a:endParaRPr lang="it-IT" sz="14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0845" marR="273685" marT="50800" marB="50800"/>
                </a:tc>
                <a:tc>
                  <a:txBody>
                    <a:bodyPr/>
                    <a:lstStyle/>
                    <a:p>
                      <a:pPr marL="342900" marR="222885" lvl="0" indent="-342900" algn="just" fontAlgn="base">
                        <a:lnSpc>
                          <a:spcPct val="150000"/>
                        </a:lnSpc>
                        <a:spcBef>
                          <a:spcPts val="995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it-IT" sz="1400" u="none" strike="noStrike" kern="0" spc="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NORMALIZZATI</a:t>
                      </a:r>
                      <a:endParaRPr lang="it-IT" sz="1400" u="none" strike="noStrike" kern="0" spc="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800" marR="273685" marT="50800" marB="50800"/>
                </a:tc>
                <a:extLst>
                  <a:ext uri="{0D108BD9-81ED-4DB2-BD59-A6C34878D82A}">
                    <a16:rowId xmlns:a16="http://schemas.microsoft.com/office/drawing/2014/main" val="29908774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3276880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7828FC60-4DE3-4A98-B26C-58040560C4E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825" t="21488" r="37524" b="12777"/>
          <a:stretch/>
        </p:blipFill>
        <p:spPr>
          <a:xfrm>
            <a:off x="7059474" y="825910"/>
            <a:ext cx="3856459" cy="5486400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31D7EBC6-5B45-6A9F-4226-6C01B19B1E0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7367" t="18014" r="28750" b="50000"/>
          <a:stretch/>
        </p:blipFill>
        <p:spPr>
          <a:xfrm>
            <a:off x="231330" y="858783"/>
            <a:ext cx="6453469" cy="2645923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12515948-7046-F385-FFBA-001FFC150AF9}"/>
              </a:ext>
            </a:extLst>
          </p:cNvPr>
          <p:cNvSpPr txBox="1"/>
          <p:nvPr/>
        </p:nvSpPr>
        <p:spPr>
          <a:xfrm>
            <a:off x="231330" y="6131968"/>
            <a:ext cx="582854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200" b="0" i="0" dirty="0">
                <a:solidFill>
                  <a:srgbClr val="212121"/>
                </a:solidFill>
                <a:effectLst/>
                <a:latin typeface="BlinkMacSystemFont"/>
              </a:rPr>
              <a:t>This study demonstrates that a 4-week preoperative KMED is safe and effective in reducing BW, left hepatic lobe volume, and correcting MD in obese patients scheduled for BS.</a:t>
            </a:r>
            <a:endParaRPr lang="it-IT" sz="1200" dirty="0"/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9B8C92FF-1459-5953-1836-A6111B851312}"/>
              </a:ext>
            </a:extLst>
          </p:cNvPr>
          <p:cNvGrpSpPr/>
          <p:nvPr/>
        </p:nvGrpSpPr>
        <p:grpSpPr>
          <a:xfrm>
            <a:off x="0" y="0"/>
            <a:ext cx="12192184" cy="1030393"/>
            <a:chOff x="1" y="1"/>
            <a:chExt cx="12192184" cy="1030393"/>
          </a:xfrm>
        </p:grpSpPr>
        <p:sp>
          <p:nvSpPr>
            <p:cNvPr id="7" name="object 2">
              <a:extLst>
                <a:ext uri="{FF2B5EF4-FFF2-40B4-BE49-F238E27FC236}">
                  <a16:creationId xmlns:a16="http://schemas.microsoft.com/office/drawing/2014/main" id="{789B3398-306E-2E62-0B28-B0554AE50F6F}"/>
                </a:ext>
              </a:extLst>
            </p:cNvPr>
            <p:cNvSpPr/>
            <p:nvPr/>
          </p:nvSpPr>
          <p:spPr>
            <a:xfrm>
              <a:off x="431985" y="251188"/>
              <a:ext cx="11760200" cy="489373"/>
            </a:xfrm>
            <a:custGeom>
              <a:avLst/>
              <a:gdLst/>
              <a:ahLst/>
              <a:cxnLst/>
              <a:rect l="l" t="t" r="r" b="b"/>
              <a:pathLst>
                <a:path w="8820150" h="367030">
                  <a:moveTo>
                    <a:pt x="8820010" y="0"/>
                  </a:moveTo>
                  <a:lnTo>
                    <a:pt x="0" y="0"/>
                  </a:lnTo>
                  <a:lnTo>
                    <a:pt x="0" y="366420"/>
                  </a:lnTo>
                  <a:lnTo>
                    <a:pt x="8820010" y="366420"/>
                  </a:lnTo>
                  <a:lnTo>
                    <a:pt x="8820010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</p:spPr>
          <p:txBody>
            <a:bodyPr wrap="square" lIns="0" tIns="0" rIns="0" bIns="0" rtlCol="0"/>
            <a:lstStyle/>
            <a:p>
              <a:endParaRPr sz="2400" dirty="0"/>
            </a:p>
          </p:txBody>
        </p:sp>
        <p:sp>
          <p:nvSpPr>
            <p:cNvPr id="8" name="object 5">
              <a:extLst>
                <a:ext uri="{FF2B5EF4-FFF2-40B4-BE49-F238E27FC236}">
                  <a16:creationId xmlns:a16="http://schemas.microsoft.com/office/drawing/2014/main" id="{DBDFA0D7-4D08-A7FB-835F-0E3ECF0ABDED}"/>
                </a:ext>
              </a:extLst>
            </p:cNvPr>
            <p:cNvSpPr/>
            <p:nvPr/>
          </p:nvSpPr>
          <p:spPr>
            <a:xfrm>
              <a:off x="1" y="1"/>
              <a:ext cx="607060" cy="1030393"/>
            </a:xfrm>
            <a:custGeom>
              <a:avLst/>
              <a:gdLst/>
              <a:ahLst/>
              <a:cxnLst/>
              <a:rect l="l" t="t" r="r" b="b"/>
              <a:pathLst>
                <a:path w="455295" h="772795">
                  <a:moveTo>
                    <a:pt x="202934" y="0"/>
                  </a:moveTo>
                  <a:lnTo>
                    <a:pt x="0" y="0"/>
                  </a:lnTo>
                  <a:lnTo>
                    <a:pt x="0" y="768186"/>
                  </a:lnTo>
                  <a:lnTo>
                    <a:pt x="7449" y="769487"/>
                  </a:lnTo>
                  <a:lnTo>
                    <a:pt x="54173" y="772182"/>
                  </a:lnTo>
                  <a:lnTo>
                    <a:pt x="100897" y="769487"/>
                  </a:lnTo>
                  <a:lnTo>
                    <a:pt x="146038" y="761601"/>
                  </a:lnTo>
                  <a:lnTo>
                    <a:pt x="189295" y="748825"/>
                  </a:lnTo>
                  <a:lnTo>
                    <a:pt x="230367" y="731460"/>
                  </a:lnTo>
                  <a:lnTo>
                    <a:pt x="268955" y="709807"/>
                  </a:lnTo>
                  <a:lnTo>
                    <a:pt x="304757" y="684165"/>
                  </a:lnTo>
                  <a:lnTo>
                    <a:pt x="337473" y="654836"/>
                  </a:lnTo>
                  <a:lnTo>
                    <a:pt x="366802" y="622120"/>
                  </a:lnTo>
                  <a:lnTo>
                    <a:pt x="392444" y="586318"/>
                  </a:lnTo>
                  <a:lnTo>
                    <a:pt x="414097" y="547730"/>
                  </a:lnTo>
                  <a:lnTo>
                    <a:pt x="431462" y="506657"/>
                  </a:lnTo>
                  <a:lnTo>
                    <a:pt x="444238" y="463400"/>
                  </a:lnTo>
                  <a:lnTo>
                    <a:pt x="452124" y="418259"/>
                  </a:lnTo>
                  <a:lnTo>
                    <a:pt x="454820" y="371535"/>
                  </a:lnTo>
                  <a:lnTo>
                    <a:pt x="452124" y="324809"/>
                  </a:lnTo>
                  <a:lnTo>
                    <a:pt x="444238" y="279666"/>
                  </a:lnTo>
                  <a:lnTo>
                    <a:pt x="431462" y="236407"/>
                  </a:lnTo>
                  <a:lnTo>
                    <a:pt x="414097" y="195333"/>
                  </a:lnTo>
                  <a:lnTo>
                    <a:pt x="392444" y="156744"/>
                  </a:lnTo>
                  <a:lnTo>
                    <a:pt x="366802" y="120940"/>
                  </a:lnTo>
                  <a:lnTo>
                    <a:pt x="337473" y="88224"/>
                  </a:lnTo>
                  <a:lnTo>
                    <a:pt x="304757" y="58894"/>
                  </a:lnTo>
                  <a:lnTo>
                    <a:pt x="268955" y="33252"/>
                  </a:lnTo>
                  <a:lnTo>
                    <a:pt x="230367" y="11598"/>
                  </a:lnTo>
                  <a:lnTo>
                    <a:pt x="202934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pic>
        <p:nvPicPr>
          <p:cNvPr id="9218" name="Picture 2" descr="Obesità: la dieta chetogenica per perdere i chili di troppo | Fondazione  Umberto Verones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787" y="3383350"/>
            <a:ext cx="4120081" cy="2748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Connettore 2 8"/>
          <p:cNvCxnSpPr/>
          <p:nvPr/>
        </p:nvCxnSpPr>
        <p:spPr>
          <a:xfrm flipV="1">
            <a:off x="6439698" y="1865267"/>
            <a:ext cx="791851" cy="471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2 10"/>
          <p:cNvCxnSpPr/>
          <p:nvPr/>
        </p:nvCxnSpPr>
        <p:spPr>
          <a:xfrm flipV="1">
            <a:off x="6476211" y="2007057"/>
            <a:ext cx="791851" cy="471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2 11"/>
          <p:cNvCxnSpPr/>
          <p:nvPr/>
        </p:nvCxnSpPr>
        <p:spPr>
          <a:xfrm flipV="1">
            <a:off x="6476210" y="4084695"/>
            <a:ext cx="791851" cy="471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2 12"/>
          <p:cNvCxnSpPr/>
          <p:nvPr/>
        </p:nvCxnSpPr>
        <p:spPr>
          <a:xfrm flipV="1">
            <a:off x="6482492" y="4301654"/>
            <a:ext cx="791851" cy="471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9304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15895</TotalTime>
  <Words>361</Words>
  <Application>Microsoft Office PowerPoint</Application>
  <PresentationFormat>Widescreen</PresentationFormat>
  <Paragraphs>73</Paragraphs>
  <Slides>12</Slides>
  <Notes>3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25" baseType="lpstr">
      <vt:lpstr>Agency FB</vt:lpstr>
      <vt:lpstr>Aptos</vt:lpstr>
      <vt:lpstr>Arial</vt:lpstr>
      <vt:lpstr>Arial Unicode MS</vt:lpstr>
      <vt:lpstr>BlinkMacSystemFont</vt:lpstr>
      <vt:lpstr>Calibri</vt:lpstr>
      <vt:lpstr>Calibri Light</vt:lpstr>
      <vt:lpstr>Carlito</vt:lpstr>
      <vt:lpstr>Montserrat</vt:lpstr>
      <vt:lpstr>Source Sans Pro</vt:lpstr>
      <vt:lpstr>Times New Roman</vt:lpstr>
      <vt:lpstr>Wingdings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Angela Cuccaro</dc:creator>
  <cp:lastModifiedBy>martina perna</cp:lastModifiedBy>
  <cp:revision>136</cp:revision>
  <dcterms:created xsi:type="dcterms:W3CDTF">2024-09-21T13:01:21Z</dcterms:created>
  <dcterms:modified xsi:type="dcterms:W3CDTF">2025-10-27T16:25:31Z</dcterms:modified>
</cp:coreProperties>
</file>